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sldIdLst>
    <p:sldId id="256" r:id="rId2"/>
    <p:sldId id="258" r:id="rId3"/>
    <p:sldId id="259" r:id="rId4"/>
    <p:sldId id="260" r:id="rId5"/>
    <p:sldId id="261" r:id="rId6"/>
    <p:sldId id="262" r:id="rId7"/>
    <p:sldId id="263" r:id="rId8"/>
    <p:sldId id="264" r:id="rId9"/>
    <p:sldId id="265"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680"/>
  </p:normalViewPr>
  <p:slideViewPr>
    <p:cSldViewPr snapToGrid="0" snapToObjects="1">
      <p:cViewPr>
        <p:scale>
          <a:sx n="94" d="100"/>
          <a:sy n="94" d="100"/>
        </p:scale>
        <p:origin x="127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3/29/21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40133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3/29/21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263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3/29/21</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5586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3/29/21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4179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3/29/21</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13037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3/29/21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65762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3/29/21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78669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3/29/21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893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3/29/21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4794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3/29/21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6645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3/29/21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3613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3/29/21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91707382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capamin/IBM-Capstone-Project/blob/main/Capstone%20Project%20Final.ipynb" TargetMode="External"/><Relationship Id="rId2" Type="http://schemas.openxmlformats.org/officeDocument/2006/relationships/hyperlink" Target="https://github.com/acapamin/IBM-Capstone-Project/blob/main/Capstone%20Project%20Report.pdf" TargetMode="Externa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hyperlink" Target="https://www.travelandleisure.com/food-drink/worlds-best-cities-for-foo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a:extLst>
              <a:ext uri="{FF2B5EF4-FFF2-40B4-BE49-F238E27FC236}">
                <a16:creationId xmlns:a16="http://schemas.microsoft.com/office/drawing/2014/main" id="{F8DD0EAF-BF73-48D8-A426-3085C4B88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ight Triangle 29">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3" name="Straight Connector 32">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5B4C8F9-5CAF-0C4B-89A0-2C901AF19BF8}"/>
              </a:ext>
            </a:extLst>
          </p:cNvPr>
          <p:cNvSpPr>
            <a:spLocks noGrp="1"/>
          </p:cNvSpPr>
          <p:nvPr>
            <p:ph type="ctrTitle"/>
          </p:nvPr>
        </p:nvSpPr>
        <p:spPr>
          <a:xfrm>
            <a:off x="453142" y="725467"/>
            <a:ext cx="5414255" cy="2784496"/>
          </a:xfrm>
        </p:spPr>
        <p:txBody>
          <a:bodyPr>
            <a:normAutofit/>
          </a:bodyPr>
          <a:lstStyle/>
          <a:p>
            <a:pPr algn="l"/>
            <a:r>
              <a:rPr lang="en-US" sz="4200" dirty="0">
                <a:solidFill>
                  <a:schemeClr val="tx2">
                    <a:alpha val="80000"/>
                  </a:schemeClr>
                </a:solidFill>
              </a:rPr>
              <a:t>IBM DATA SCIENCE CAPSTONE PROJECT</a:t>
            </a:r>
            <a:br>
              <a:rPr lang="en-US" sz="4200" dirty="0">
                <a:solidFill>
                  <a:schemeClr val="tx2">
                    <a:alpha val="80000"/>
                  </a:schemeClr>
                </a:solidFill>
              </a:rPr>
            </a:br>
            <a:endParaRPr lang="en-US" sz="4200" dirty="0">
              <a:solidFill>
                <a:schemeClr val="tx2">
                  <a:alpha val="80000"/>
                </a:schemeClr>
              </a:solidFill>
            </a:endParaRPr>
          </a:p>
        </p:txBody>
      </p:sp>
      <p:sp>
        <p:nvSpPr>
          <p:cNvPr id="3" name="Subtitle 2">
            <a:extLst>
              <a:ext uri="{FF2B5EF4-FFF2-40B4-BE49-F238E27FC236}">
                <a16:creationId xmlns:a16="http://schemas.microsoft.com/office/drawing/2014/main" id="{DA39BA26-4C32-074B-BAB0-815963C6DD19}"/>
              </a:ext>
            </a:extLst>
          </p:cNvPr>
          <p:cNvSpPr>
            <a:spLocks noGrp="1"/>
          </p:cNvSpPr>
          <p:nvPr>
            <p:ph type="subTitle" idx="1"/>
          </p:nvPr>
        </p:nvSpPr>
        <p:spPr>
          <a:xfrm>
            <a:off x="453142" y="2913672"/>
            <a:ext cx="5414255" cy="1560594"/>
          </a:xfrm>
        </p:spPr>
        <p:txBody>
          <a:bodyPr>
            <a:normAutofit/>
          </a:bodyPr>
          <a:lstStyle/>
          <a:p>
            <a:pPr algn="l"/>
            <a:r>
              <a:rPr lang="en-US" dirty="0">
                <a:solidFill>
                  <a:schemeClr val="tx2">
                    <a:alpha val="80000"/>
                  </a:schemeClr>
                </a:solidFill>
              </a:rPr>
              <a:t>Battle of Restaurants in New York City’s Neighborhoods</a:t>
            </a:r>
          </a:p>
          <a:p>
            <a:pPr algn="l"/>
            <a:r>
              <a:rPr lang="en-US" sz="2000" i="1" dirty="0">
                <a:solidFill>
                  <a:schemeClr val="tx2">
                    <a:alpha val="80000"/>
                  </a:schemeClr>
                </a:solidFill>
              </a:rPr>
              <a:t>#</a:t>
            </a:r>
            <a:r>
              <a:rPr lang="en-US" sz="2000" i="1" dirty="0" err="1">
                <a:solidFill>
                  <a:schemeClr val="tx2">
                    <a:alpha val="80000"/>
                  </a:schemeClr>
                </a:solidFill>
              </a:rPr>
              <a:t>neighborhoodrecommender</a:t>
            </a:r>
            <a:endParaRPr lang="en-US" sz="2000" i="1" dirty="0">
              <a:solidFill>
                <a:schemeClr val="tx2">
                  <a:alpha val="80000"/>
                </a:schemeClr>
              </a:solidFill>
            </a:endParaRPr>
          </a:p>
        </p:txBody>
      </p:sp>
      <p:pic>
        <p:nvPicPr>
          <p:cNvPr id="16" name="Picture 3" descr="Colour splashes against a white background">
            <a:extLst>
              <a:ext uri="{FF2B5EF4-FFF2-40B4-BE49-F238E27FC236}">
                <a16:creationId xmlns:a16="http://schemas.microsoft.com/office/drawing/2014/main" id="{47A8FD14-89B9-479D-8741-FE28EE00EEC0}"/>
              </a:ext>
            </a:extLst>
          </p:cNvPr>
          <p:cNvPicPr>
            <a:picLocks noChangeAspect="1"/>
          </p:cNvPicPr>
          <p:nvPr/>
        </p:nvPicPr>
        <p:blipFill rotWithShape="1">
          <a:blip r:embed="rId2"/>
          <a:srcRect l="14545" r="25821"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298521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a:extLst>
              <a:ext uri="{FF2B5EF4-FFF2-40B4-BE49-F238E27FC236}">
                <a16:creationId xmlns:a16="http://schemas.microsoft.com/office/drawing/2014/main" id="{F8DD0EAF-BF73-48D8-A426-3085C4B88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ight Triangle 29">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3" name="Straight Connector 32">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5B4C8F9-5CAF-0C4B-89A0-2C901AF19BF8}"/>
              </a:ext>
            </a:extLst>
          </p:cNvPr>
          <p:cNvSpPr>
            <a:spLocks noGrp="1"/>
          </p:cNvSpPr>
          <p:nvPr>
            <p:ph type="ctrTitle"/>
          </p:nvPr>
        </p:nvSpPr>
        <p:spPr>
          <a:xfrm>
            <a:off x="453142" y="725467"/>
            <a:ext cx="5414255" cy="2784496"/>
          </a:xfrm>
        </p:spPr>
        <p:txBody>
          <a:bodyPr>
            <a:normAutofit/>
          </a:bodyPr>
          <a:lstStyle/>
          <a:p>
            <a:pPr algn="l"/>
            <a:r>
              <a:rPr lang="en-US" sz="4200" dirty="0">
                <a:solidFill>
                  <a:schemeClr val="tx2">
                    <a:alpha val="80000"/>
                  </a:schemeClr>
                </a:solidFill>
              </a:rPr>
              <a:t>THANK YOU FOR YOUR PASSION!</a:t>
            </a:r>
            <a:br>
              <a:rPr lang="en-US" sz="4200" dirty="0">
                <a:solidFill>
                  <a:schemeClr val="tx2">
                    <a:alpha val="80000"/>
                  </a:schemeClr>
                </a:solidFill>
              </a:rPr>
            </a:br>
            <a:endParaRPr lang="en-US" sz="4200" dirty="0">
              <a:solidFill>
                <a:schemeClr val="tx2">
                  <a:alpha val="80000"/>
                </a:schemeClr>
              </a:solidFill>
            </a:endParaRPr>
          </a:p>
        </p:txBody>
      </p:sp>
      <p:sp>
        <p:nvSpPr>
          <p:cNvPr id="3" name="Subtitle 2">
            <a:extLst>
              <a:ext uri="{FF2B5EF4-FFF2-40B4-BE49-F238E27FC236}">
                <a16:creationId xmlns:a16="http://schemas.microsoft.com/office/drawing/2014/main" id="{DA39BA26-4C32-074B-BAB0-815963C6DD19}"/>
              </a:ext>
            </a:extLst>
          </p:cNvPr>
          <p:cNvSpPr>
            <a:spLocks noGrp="1"/>
          </p:cNvSpPr>
          <p:nvPr>
            <p:ph type="subTitle" idx="1"/>
          </p:nvPr>
        </p:nvSpPr>
        <p:spPr>
          <a:xfrm>
            <a:off x="466790" y="3050151"/>
            <a:ext cx="5857814" cy="2119910"/>
          </a:xfrm>
        </p:spPr>
        <p:txBody>
          <a:bodyPr>
            <a:noAutofit/>
          </a:bodyPr>
          <a:lstStyle/>
          <a:p>
            <a:pPr algn="l"/>
            <a:r>
              <a:rPr lang="en-US" sz="1600" dirty="0">
                <a:solidFill>
                  <a:schemeClr val="tx2">
                    <a:alpha val="80000"/>
                  </a:schemeClr>
                </a:solidFill>
              </a:rPr>
              <a:t>Full report and </a:t>
            </a:r>
            <a:r>
              <a:rPr lang="en-US" sz="1600" dirty="0" err="1">
                <a:solidFill>
                  <a:schemeClr val="tx2">
                    <a:alpha val="80000"/>
                  </a:schemeClr>
                </a:solidFill>
              </a:rPr>
              <a:t>Jupyter</a:t>
            </a:r>
            <a:r>
              <a:rPr lang="en-US" sz="1600" dirty="0">
                <a:solidFill>
                  <a:schemeClr val="tx2">
                    <a:alpha val="80000"/>
                  </a:schemeClr>
                </a:solidFill>
              </a:rPr>
              <a:t> notebook are available on </a:t>
            </a:r>
            <a:r>
              <a:rPr lang="en-US" sz="1600" dirty="0" err="1">
                <a:solidFill>
                  <a:schemeClr val="tx2">
                    <a:alpha val="80000"/>
                  </a:schemeClr>
                </a:solidFill>
              </a:rPr>
              <a:t>github</a:t>
            </a:r>
            <a:r>
              <a:rPr lang="en-US" sz="1600" dirty="0">
                <a:solidFill>
                  <a:schemeClr val="tx2">
                    <a:alpha val="80000"/>
                  </a:schemeClr>
                </a:solidFill>
              </a:rPr>
              <a:t> link:</a:t>
            </a:r>
          </a:p>
          <a:p>
            <a:pPr algn="l"/>
            <a:r>
              <a:rPr lang="en-US" sz="1600" dirty="0">
                <a:solidFill>
                  <a:schemeClr val="tx2">
                    <a:alpha val="80000"/>
                  </a:schemeClr>
                </a:solidFill>
                <a:hlinkClick r:id="rId2"/>
              </a:rPr>
              <a:t>https://github.com/acapamin/IBM-Capstone-Project/blob/main/Capstone%20Project%20Report.pdf</a:t>
            </a:r>
            <a:endParaRPr lang="en-US" sz="1600" dirty="0">
              <a:solidFill>
                <a:schemeClr val="tx2">
                  <a:alpha val="80000"/>
                </a:schemeClr>
              </a:solidFill>
            </a:endParaRPr>
          </a:p>
          <a:p>
            <a:pPr algn="l"/>
            <a:r>
              <a:rPr lang="en-US" sz="1600" dirty="0">
                <a:solidFill>
                  <a:schemeClr val="tx2">
                    <a:alpha val="80000"/>
                  </a:schemeClr>
                </a:solidFill>
                <a:hlinkClick r:id="rId3"/>
              </a:rPr>
              <a:t>https://github.com/acapamin/IBM-Capstone-Project/blob/main/Capstone%20Project%20Final.ipynb</a:t>
            </a:r>
            <a:endParaRPr lang="en-US" sz="1600" i="1" dirty="0">
              <a:solidFill>
                <a:schemeClr val="tx2">
                  <a:alpha val="80000"/>
                </a:schemeClr>
              </a:solidFill>
            </a:endParaRPr>
          </a:p>
          <a:p>
            <a:pPr algn="l"/>
            <a:r>
              <a:rPr lang="en-US" sz="1600" i="1" dirty="0">
                <a:solidFill>
                  <a:schemeClr val="tx2">
                    <a:alpha val="80000"/>
                  </a:schemeClr>
                </a:solidFill>
              </a:rPr>
              <a:t>#</a:t>
            </a:r>
            <a:r>
              <a:rPr lang="en-US" sz="1600" i="1" dirty="0" err="1">
                <a:solidFill>
                  <a:schemeClr val="tx2">
                    <a:alpha val="80000"/>
                  </a:schemeClr>
                </a:solidFill>
              </a:rPr>
              <a:t>neighborhoodrecommender</a:t>
            </a:r>
            <a:endParaRPr lang="en-US" sz="1600" i="1" dirty="0">
              <a:solidFill>
                <a:schemeClr val="tx2">
                  <a:alpha val="80000"/>
                </a:schemeClr>
              </a:solidFill>
            </a:endParaRPr>
          </a:p>
        </p:txBody>
      </p:sp>
      <p:pic>
        <p:nvPicPr>
          <p:cNvPr id="16" name="Picture 3" descr="Colour splashes against a white background">
            <a:extLst>
              <a:ext uri="{FF2B5EF4-FFF2-40B4-BE49-F238E27FC236}">
                <a16:creationId xmlns:a16="http://schemas.microsoft.com/office/drawing/2014/main" id="{47A8FD14-89B9-479D-8741-FE28EE00EEC0}"/>
              </a:ext>
            </a:extLst>
          </p:cNvPr>
          <p:cNvPicPr>
            <a:picLocks noChangeAspect="1"/>
          </p:cNvPicPr>
          <p:nvPr/>
        </p:nvPicPr>
        <p:blipFill rotWithShape="1">
          <a:blip r:embed="rId4"/>
          <a:srcRect l="14545" r="25821"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157630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53" name="Group 152">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4" name="Straight Connector 153">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84" name="Freeform: Shape 183">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86" name="Freeform: Shape 185">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188" name="Group 187">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9" name="Straight Connector 188">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20" name="Straight Connector 219">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250" name="Rectangle 24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2" name="Rectangle 251">
            <a:extLst>
              <a:ext uri="{FF2B5EF4-FFF2-40B4-BE49-F238E27FC236}">
                <a16:creationId xmlns:a16="http://schemas.microsoft.com/office/drawing/2014/main" id="{48C51051-00C6-4086-8FE0-DE7EDBF5A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4" name="Right Triangle 253">
            <a:extLst>
              <a:ext uri="{FF2B5EF4-FFF2-40B4-BE49-F238E27FC236}">
                <a16:creationId xmlns:a16="http://schemas.microsoft.com/office/drawing/2014/main" id="{DE6FA2BA-220F-4070-A46C-D437A6D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3467" y="-284143"/>
            <a:ext cx="568289" cy="56828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a:extLst>
              <a:ext uri="{FF2B5EF4-FFF2-40B4-BE49-F238E27FC236}">
                <a16:creationId xmlns:a16="http://schemas.microsoft.com/office/drawing/2014/main" id="{FC93FC6D-7624-42FA-B1D8-28E57918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88157" y="-1"/>
            <a:ext cx="1900796" cy="1487973"/>
          </a:xfrm>
          <a:custGeom>
            <a:avLst/>
            <a:gdLst>
              <a:gd name="connsiteX0" fmla="*/ 972945 w 1900796"/>
              <a:gd name="connsiteY0" fmla="*/ 0 h 1487973"/>
              <a:gd name="connsiteX1" fmla="*/ 1900796 w 1900796"/>
              <a:gd name="connsiteY1" fmla="*/ 0 h 1487973"/>
              <a:gd name="connsiteX2" fmla="*/ 1892752 w 1900796"/>
              <a:gd name="connsiteY2" fmla="*/ 21978 h 1487973"/>
              <a:gd name="connsiteX3" fmla="*/ 129456 w 1900796"/>
              <a:gd name="connsiteY3" fmla="*/ 1468215 h 1487973"/>
              <a:gd name="connsiteX4" fmla="*/ 0 w 1900796"/>
              <a:gd name="connsiteY4" fmla="*/ 1487973 h 1487973"/>
              <a:gd name="connsiteX5" fmla="*/ 0 w 1900796"/>
              <a:gd name="connsiteY5" fmla="*/ 656709 h 1487973"/>
              <a:gd name="connsiteX6" fmla="*/ 120652 w 1900796"/>
              <a:gd name="connsiteY6" fmla="*/ 625686 h 1487973"/>
              <a:gd name="connsiteX7" fmla="*/ 893935 w 1900796"/>
              <a:gd name="connsiteY7" fmla="*/ 105659 h 148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796" h="1487973">
                <a:moveTo>
                  <a:pt x="972945" y="0"/>
                </a:moveTo>
                <a:lnTo>
                  <a:pt x="1900796" y="0"/>
                </a:lnTo>
                <a:lnTo>
                  <a:pt x="1892752" y="21978"/>
                </a:lnTo>
                <a:cubicBezTo>
                  <a:pt x="1582882" y="754592"/>
                  <a:pt x="926716" y="1305072"/>
                  <a:pt x="129456" y="1468215"/>
                </a:cubicBezTo>
                <a:lnTo>
                  <a:pt x="0" y="1487973"/>
                </a:lnTo>
                <a:lnTo>
                  <a:pt x="0" y="656709"/>
                </a:lnTo>
                <a:lnTo>
                  <a:pt x="120652" y="625686"/>
                </a:lnTo>
                <a:cubicBezTo>
                  <a:pt x="426975" y="530410"/>
                  <a:pt x="694570" y="347233"/>
                  <a:pt x="893935" y="105659"/>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Freeform: Shape 257">
            <a:extLst>
              <a:ext uri="{FF2B5EF4-FFF2-40B4-BE49-F238E27FC236}">
                <a16:creationId xmlns:a16="http://schemas.microsoft.com/office/drawing/2014/main" id="{AACFA93B-C64D-4B23-B6C7-B7F4F9E2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0" name="Group 259">
            <a:extLst>
              <a:ext uri="{FF2B5EF4-FFF2-40B4-BE49-F238E27FC236}">
                <a16:creationId xmlns:a16="http://schemas.microsoft.com/office/drawing/2014/main" id="{E8BBA9B4-EF00-4579-A73A-061C5F902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61" name="Straight Connector 260">
              <a:extLst>
                <a:ext uri="{FF2B5EF4-FFF2-40B4-BE49-F238E27FC236}">
                  <a16:creationId xmlns:a16="http://schemas.microsoft.com/office/drawing/2014/main" id="{2671F1C5-E931-49D9-9767-24576DE539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046BA41-68C0-40C2-BC53-B4CEE4497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376E7620-A012-4D01-82AC-46D48B7ED0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5B0D3EE-EC46-46BC-91C4-5DF8E2395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6B0B37E-E738-4DEC-9C41-BF6269C066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3AFB8B0-64A4-4D83-9BD8-9E66B562B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D476192-29F6-47CF-BCF9-7380667EE3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0DFCCF7-D983-4E21-9508-BD55CE628F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5B9C6DA-F76E-45A2-8BB3-40FAF6D8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4210E6D-AADD-4805-A5EA-9A52D0D30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75DC64F-453E-4AEA-AE65-D99FAE789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D802B56-7408-46D4-8EAA-BE6E22347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1C2DD0F-4A07-4510-B9BC-EE4560F6D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CD788BD1-17A6-41DE-9EFA-533C6D3D7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9AC2388-5F15-4D60-B816-F7AC60F79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926E0780-8DF3-4637-8C1A-7A3E623B0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9CE402E-8C2D-4EC6-A180-FBF8116EE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5F8AC4E-9C7D-42D3-89A2-33C30FA51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7F715C8-AA23-4912-8669-61553682B8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F183C1D-030E-4775-9670-0936C809C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70DC51B-15B9-4F37-9BF3-F4E762B92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33834603-F0EF-42F7-8341-C4BF2931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3E31C74-18A8-4EB2-8034-B2BF4C20E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3E618E4-2AD8-4E68-AEEE-8D11DC4D1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35CBF929-71E3-4CCC-A912-A0E1D135F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2AB384EE-8795-4C64-B229-D57CB4BAD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10E8CCD-425C-4DCD-A08B-8947BAC17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EDFBB1E-CA08-43FD-9A7A-F1B29EFDB6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623D0689-9AC6-4F16-AFFD-D68F95A0E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746844-8DC8-9B4B-834A-B66CA6B323AE}"/>
              </a:ext>
            </a:extLst>
          </p:cNvPr>
          <p:cNvSpPr>
            <a:spLocks noGrp="1"/>
          </p:cNvSpPr>
          <p:nvPr>
            <p:ph type="title"/>
          </p:nvPr>
        </p:nvSpPr>
        <p:spPr>
          <a:xfrm>
            <a:off x="510653" y="173231"/>
            <a:ext cx="5344741" cy="890462"/>
          </a:xfrm>
        </p:spPr>
        <p:txBody>
          <a:bodyPr vert="horz" lIns="91440" tIns="45720" rIns="91440" bIns="45720" rtlCol="0" anchor="t">
            <a:normAutofit/>
          </a:bodyPr>
          <a:lstStyle/>
          <a:p>
            <a:r>
              <a:rPr lang="en-US" sz="5000" dirty="0">
                <a:solidFill>
                  <a:schemeClr val="tx2"/>
                </a:solidFill>
              </a:rPr>
              <a:t>INTRODUCTION</a:t>
            </a:r>
          </a:p>
        </p:txBody>
      </p:sp>
      <p:sp>
        <p:nvSpPr>
          <p:cNvPr id="4" name="TextBox 3">
            <a:extLst>
              <a:ext uri="{FF2B5EF4-FFF2-40B4-BE49-F238E27FC236}">
                <a16:creationId xmlns:a16="http://schemas.microsoft.com/office/drawing/2014/main" id="{F471AAF5-C80F-D84C-B8C0-54ECE4470E1C}"/>
              </a:ext>
            </a:extLst>
          </p:cNvPr>
          <p:cNvSpPr txBox="1"/>
          <p:nvPr/>
        </p:nvSpPr>
        <p:spPr>
          <a:xfrm>
            <a:off x="523672" y="894047"/>
            <a:ext cx="11144656" cy="5909310"/>
          </a:xfrm>
          <a:prstGeom prst="rect">
            <a:avLst/>
          </a:prstGeom>
          <a:noFill/>
        </p:spPr>
        <p:txBody>
          <a:bodyPr wrap="square" rtlCol="0">
            <a:spAutoFit/>
          </a:bodyPr>
          <a:lstStyle/>
          <a:p>
            <a:pPr algn="just"/>
            <a:r>
              <a:rPr lang="en-US" dirty="0"/>
              <a:t>New York City is one of the most visited cities, full of vibrant international food scene, and ranked as the top cities for food </a:t>
            </a:r>
            <a:r>
              <a:rPr lang="en-US" i="1" dirty="0"/>
              <a:t>[1]</a:t>
            </a:r>
            <a:r>
              <a:rPr lang="en-US" dirty="0"/>
              <a:t>. This can be good and bad news for tourists as finding the right place to stay, close to restaurants with desired cuisines, is undoubtedly a huge challenge. Great food or restaurant is always one of the biggest factors in determining strategic location to stay for tourists.</a:t>
            </a:r>
          </a:p>
          <a:p>
            <a:endParaRPr lang="en-US" dirty="0"/>
          </a:p>
          <a:p>
            <a:r>
              <a:rPr lang="en-US" b="1" u="sng" dirty="0"/>
              <a:t>Project objective</a:t>
            </a:r>
          </a:p>
          <a:p>
            <a:pPr marL="285750" indent="-285750">
              <a:buFont typeface="Arial" panose="020B0604020202020204" pitchFamily="34" charset="0"/>
              <a:buChar char="•"/>
            </a:pPr>
            <a:r>
              <a:rPr lang="en-US" dirty="0"/>
              <a:t>To provide recommendation to tourists in New York City with neighborhood clusters, </a:t>
            </a:r>
            <a:r>
              <a:rPr lang="en-US" dirty="0" err="1"/>
              <a:t>categorised</a:t>
            </a:r>
            <a:r>
              <a:rPr lang="en-US" dirty="0"/>
              <a:t> by top cuisines in the vicinity</a:t>
            </a:r>
          </a:p>
          <a:p>
            <a:pPr marL="285750" indent="-285750">
              <a:buFont typeface="Arial" panose="020B0604020202020204" pitchFamily="34" charset="0"/>
              <a:buChar char="•"/>
            </a:pPr>
            <a:r>
              <a:rPr lang="en-US" dirty="0"/>
              <a:t>The recommendation is to facilitate the tourists in choosing the best place to stay</a:t>
            </a:r>
          </a:p>
          <a:p>
            <a:pPr marL="285750" indent="-285750">
              <a:buFont typeface="Arial" panose="020B0604020202020204" pitchFamily="34" charset="0"/>
              <a:buChar char="•"/>
            </a:pPr>
            <a:r>
              <a:rPr lang="en-US" dirty="0"/>
              <a:t>The chosen scenario for this project is to recommend neighborhoods in Bronx, New York, to tourists who are looking for an area with specific cuisine such as Italian, Spanish etc.</a:t>
            </a:r>
          </a:p>
          <a:p>
            <a:endParaRPr lang="en-US" dirty="0"/>
          </a:p>
          <a:p>
            <a:r>
              <a:rPr lang="en-US" b="1" u="sng" dirty="0"/>
              <a:t>Description of data</a:t>
            </a:r>
          </a:p>
          <a:p>
            <a:pPr marL="285750" indent="-285750">
              <a:buFont typeface="Arial" panose="020B0604020202020204" pitchFamily="34" charset="0"/>
              <a:buChar char="•"/>
            </a:pPr>
            <a:r>
              <a:rPr lang="en-US" dirty="0"/>
              <a:t>The following data is required to conduct the project analysis:</a:t>
            </a:r>
          </a:p>
          <a:p>
            <a:pPr marL="800100" lvl="1" indent="-342900">
              <a:buFont typeface="+mj-lt"/>
              <a:buAutoNum type="arabicPeriod"/>
            </a:pPr>
            <a:r>
              <a:rPr lang="en-US" dirty="0"/>
              <a:t>List of neighborhoods in Bronx, New York, including geo-coordinates:</a:t>
            </a:r>
          </a:p>
          <a:p>
            <a:pPr marL="1257300" lvl="2" indent="-342900">
              <a:buFont typeface="Arial" panose="020B0604020202020204" pitchFamily="34" charset="0"/>
              <a:buChar char="•"/>
            </a:pPr>
            <a:r>
              <a:rPr lang="en-US" dirty="0"/>
              <a:t>source: https://</a:t>
            </a:r>
            <a:r>
              <a:rPr lang="en-US" dirty="0" err="1"/>
              <a:t>cocl.us</a:t>
            </a:r>
            <a:r>
              <a:rPr lang="en-US" dirty="0"/>
              <a:t>/</a:t>
            </a:r>
            <a:r>
              <a:rPr lang="en-US" dirty="0" err="1"/>
              <a:t>new_york_dataset</a:t>
            </a:r>
            <a:r>
              <a:rPr lang="en-US" dirty="0"/>
              <a:t> (stored in json format)</a:t>
            </a:r>
          </a:p>
          <a:p>
            <a:pPr marL="1257300" lvl="2" indent="-342900">
              <a:buFont typeface="Arial" panose="020B0604020202020204" pitchFamily="34" charset="0"/>
              <a:buChar char="•"/>
            </a:pPr>
            <a:r>
              <a:rPr lang="en-US" dirty="0"/>
              <a:t>relevant information is extracted using python library json</a:t>
            </a:r>
          </a:p>
          <a:p>
            <a:pPr marL="800100" lvl="1" indent="-342900">
              <a:buFont typeface="+mj-lt"/>
              <a:buAutoNum type="arabicPeriod"/>
            </a:pPr>
            <a:r>
              <a:rPr lang="en-US" dirty="0"/>
              <a:t>Top venues in each neighborhood, focusing of restaurant categories:</a:t>
            </a:r>
          </a:p>
          <a:p>
            <a:pPr marL="1257300" lvl="2" indent="-342900">
              <a:buFont typeface="Arial" panose="020B0604020202020204" pitchFamily="34" charset="0"/>
              <a:buChar char="•"/>
            </a:pPr>
            <a:r>
              <a:rPr lang="en-US" dirty="0"/>
              <a:t>data is extracted from Foursquare through an API using python library request</a:t>
            </a:r>
          </a:p>
          <a:p>
            <a:pPr marL="1257300" lvl="2" indent="-342900">
              <a:buFont typeface="+mj-lt"/>
              <a:buAutoNum type="arabicPeriod"/>
            </a:pPr>
            <a:endParaRPr lang="en-US" dirty="0"/>
          </a:p>
          <a:p>
            <a:r>
              <a:rPr lang="en-US" sz="1400" i="1" dirty="0"/>
              <a:t>[1] </a:t>
            </a:r>
            <a:r>
              <a:rPr lang="en-US" sz="1400" i="1" dirty="0">
                <a:hlinkClick r:id="rId2"/>
              </a:rPr>
              <a:t>https://www.travelandleisure.com/food-drink/worlds-best-cities-for-food</a:t>
            </a:r>
            <a:endParaRPr lang="en-US" sz="1400" i="1" dirty="0"/>
          </a:p>
        </p:txBody>
      </p:sp>
    </p:spTree>
    <p:extLst>
      <p:ext uri="{BB962C8B-B14F-4D97-AF65-F5344CB8AC3E}">
        <p14:creationId xmlns:p14="http://schemas.microsoft.com/office/powerpoint/2010/main" val="339429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4" name="Rectangle 29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6" name="Rectangle 295">
            <a:extLst>
              <a:ext uri="{FF2B5EF4-FFF2-40B4-BE49-F238E27FC236}">
                <a16:creationId xmlns:a16="http://schemas.microsoft.com/office/drawing/2014/main" id="{7EE60796-BC52-4154-A3A9-773DE8285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8" name="Right Triangle 297">
            <a:extLst>
              <a:ext uri="{FF2B5EF4-FFF2-40B4-BE49-F238E27FC236}">
                <a16:creationId xmlns:a16="http://schemas.microsoft.com/office/drawing/2014/main" id="{81743148-CD08-47B2-BAA4-1406F152B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9892" y="-271110"/>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ight Triangle 29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422741"/>
            <a:ext cx="568289" cy="568289"/>
          </a:xfrm>
          <a:prstGeom prst="rtTriangl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lowchart: Document 301">
            <a:extLst>
              <a:ext uri="{FF2B5EF4-FFF2-40B4-BE49-F238E27FC236}">
                <a16:creationId xmlns:a16="http://schemas.microsoft.com/office/drawing/2014/main" id="{BFEC1042-3FDC-47A3-BCD7-CA9D052F9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209208" y="1858597"/>
            <a:ext cx="6858000" cy="3140811"/>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4" name="Group 30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05" name="Straight Connector 304">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746844-8DC8-9B4B-834A-B66CA6B323AE}"/>
              </a:ext>
            </a:extLst>
          </p:cNvPr>
          <p:cNvSpPr>
            <a:spLocks noGrp="1"/>
          </p:cNvSpPr>
          <p:nvPr>
            <p:ph type="title"/>
          </p:nvPr>
        </p:nvSpPr>
        <p:spPr>
          <a:xfrm>
            <a:off x="457200" y="527629"/>
            <a:ext cx="6159160" cy="939224"/>
          </a:xfrm>
        </p:spPr>
        <p:txBody>
          <a:bodyPr vert="horz" lIns="91440" tIns="45720" rIns="91440" bIns="45720" rtlCol="0" anchor="ctr">
            <a:normAutofit/>
          </a:bodyPr>
          <a:lstStyle/>
          <a:p>
            <a:r>
              <a:rPr lang="en-US" dirty="0">
                <a:solidFill>
                  <a:schemeClr val="tx2"/>
                </a:solidFill>
              </a:rPr>
              <a:t>METHODOLOGY</a:t>
            </a:r>
          </a:p>
        </p:txBody>
      </p:sp>
      <p:sp>
        <p:nvSpPr>
          <p:cNvPr id="4" name="TextBox 3">
            <a:extLst>
              <a:ext uri="{FF2B5EF4-FFF2-40B4-BE49-F238E27FC236}">
                <a16:creationId xmlns:a16="http://schemas.microsoft.com/office/drawing/2014/main" id="{F471AAF5-C80F-D84C-B8C0-54ECE4470E1C}"/>
              </a:ext>
            </a:extLst>
          </p:cNvPr>
          <p:cNvSpPr txBox="1"/>
          <p:nvPr/>
        </p:nvSpPr>
        <p:spPr>
          <a:xfrm>
            <a:off x="458064" y="1425560"/>
            <a:ext cx="6159160" cy="3009494"/>
          </a:xfrm>
          <a:prstGeom prst="rect">
            <a:avLst/>
          </a:prstGeom>
        </p:spPr>
        <p:txBody>
          <a:bodyPr vert="horz" lIns="91440" tIns="45720" rIns="91440" bIns="45720" rtlCol="0">
            <a:normAutofit/>
          </a:bodyPr>
          <a:lstStyle/>
          <a:p>
            <a:pPr defTabSz="914400">
              <a:lnSpc>
                <a:spcPct val="110000"/>
              </a:lnSpc>
              <a:spcAft>
                <a:spcPts val="600"/>
              </a:spcAft>
              <a:buClr>
                <a:schemeClr val="bg1"/>
              </a:buClr>
              <a:buSzPct val="75000"/>
            </a:pPr>
            <a:r>
              <a:rPr lang="en-US" b="1" dirty="0">
                <a:solidFill>
                  <a:schemeClr val="tx2"/>
                </a:solidFill>
              </a:rPr>
              <a:t>1. </a:t>
            </a:r>
            <a:r>
              <a:rPr lang="en-US" b="1" u="sng" dirty="0">
                <a:solidFill>
                  <a:schemeClr val="tx2"/>
                </a:solidFill>
              </a:rPr>
              <a:t>Data preparation</a:t>
            </a:r>
            <a:endParaRPr lang="en-US" dirty="0">
              <a:solidFill>
                <a:schemeClr val="tx2"/>
              </a:solidFill>
            </a:endParaRPr>
          </a:p>
          <a:p>
            <a:pPr defTabSz="914400">
              <a:lnSpc>
                <a:spcPct val="110000"/>
              </a:lnSpc>
              <a:spcAft>
                <a:spcPts val="600"/>
              </a:spcAft>
              <a:buClr>
                <a:schemeClr val="bg1"/>
              </a:buClr>
              <a:buSzPct val="75000"/>
            </a:pPr>
            <a:r>
              <a:rPr lang="en-US" dirty="0">
                <a:solidFill>
                  <a:schemeClr val="tx2"/>
                </a:solidFill>
                <a:sym typeface="Wingdings" pitchFamily="2" charset="2"/>
              </a:rPr>
              <a:t> </a:t>
            </a:r>
            <a:r>
              <a:rPr lang="en-US" dirty="0">
                <a:solidFill>
                  <a:schemeClr val="tx2"/>
                </a:solidFill>
              </a:rPr>
              <a:t>Extract data from json file (json library)</a:t>
            </a:r>
          </a:p>
          <a:p>
            <a:pPr defTabSz="914400">
              <a:lnSpc>
                <a:spcPct val="110000"/>
              </a:lnSpc>
              <a:spcAft>
                <a:spcPts val="600"/>
              </a:spcAft>
              <a:buClr>
                <a:schemeClr val="bg1"/>
              </a:buClr>
              <a:buSzPct val="75000"/>
            </a:pPr>
            <a:r>
              <a:rPr lang="en-US" dirty="0">
                <a:solidFill>
                  <a:schemeClr val="tx2"/>
                </a:solidFill>
                <a:sym typeface="Wingdings" pitchFamily="2" charset="2"/>
              </a:rPr>
              <a:t> Transform data into pandas </a:t>
            </a:r>
            <a:r>
              <a:rPr lang="en-US" dirty="0" err="1">
                <a:solidFill>
                  <a:schemeClr val="tx2"/>
                </a:solidFill>
                <a:sym typeface="Wingdings" pitchFamily="2" charset="2"/>
              </a:rPr>
              <a:t>dataframe</a:t>
            </a:r>
            <a:r>
              <a:rPr lang="en-US" dirty="0">
                <a:solidFill>
                  <a:schemeClr val="tx2"/>
                </a:solidFill>
                <a:sym typeface="Wingdings" pitchFamily="2" charset="2"/>
              </a:rPr>
              <a:t> </a:t>
            </a:r>
          </a:p>
          <a:p>
            <a:pPr defTabSz="914400">
              <a:lnSpc>
                <a:spcPct val="110000"/>
              </a:lnSpc>
              <a:spcAft>
                <a:spcPts val="600"/>
              </a:spcAft>
              <a:buClr>
                <a:schemeClr val="bg1"/>
              </a:buClr>
              <a:buSzPct val="75000"/>
            </a:pPr>
            <a:r>
              <a:rPr lang="en-US" dirty="0">
                <a:solidFill>
                  <a:schemeClr val="tx2"/>
                </a:solidFill>
                <a:sym typeface="Wingdings" pitchFamily="2" charset="2"/>
              </a:rPr>
              <a:t> </a:t>
            </a:r>
            <a:r>
              <a:rPr lang="en-US" dirty="0" err="1">
                <a:solidFill>
                  <a:schemeClr val="tx2"/>
                </a:solidFill>
                <a:sym typeface="Wingdings" pitchFamily="2" charset="2"/>
              </a:rPr>
              <a:t>Visualise</a:t>
            </a:r>
            <a:r>
              <a:rPr lang="en-US" dirty="0">
                <a:solidFill>
                  <a:schemeClr val="tx2"/>
                </a:solidFill>
                <a:sym typeface="Wingdings" pitchFamily="2" charset="2"/>
              </a:rPr>
              <a:t> data on a map (folium library)</a:t>
            </a:r>
            <a:endParaRPr lang="en-US" dirty="0">
              <a:solidFill>
                <a:schemeClr val="tx2"/>
              </a:solidFill>
            </a:endParaRPr>
          </a:p>
          <a:p>
            <a:pPr marL="228600" indent="-228600" defTabSz="914400">
              <a:lnSpc>
                <a:spcPct val="110000"/>
              </a:lnSpc>
              <a:spcAft>
                <a:spcPts val="600"/>
              </a:spcAft>
              <a:buClr>
                <a:schemeClr val="bg1"/>
              </a:buClr>
              <a:buSzPct val="75000"/>
              <a:buFont typeface="+mj-lt"/>
              <a:buAutoNum type="arabicPeriod"/>
            </a:pPr>
            <a:endParaRPr lang="en-US" dirty="0">
              <a:solidFill>
                <a:schemeClr val="tx2"/>
              </a:solidFill>
            </a:endParaRPr>
          </a:p>
          <a:p>
            <a:pPr marL="228600" indent="-228600" defTabSz="914400">
              <a:lnSpc>
                <a:spcPct val="110000"/>
              </a:lnSpc>
              <a:spcAft>
                <a:spcPts val="600"/>
              </a:spcAft>
              <a:buClr>
                <a:schemeClr val="bg1"/>
              </a:buClr>
              <a:buSzPct val="75000"/>
              <a:buFont typeface="+mj-lt"/>
              <a:buAutoNum type="arabicPeriod"/>
            </a:pPr>
            <a:endParaRPr lang="en-US" dirty="0">
              <a:solidFill>
                <a:schemeClr val="tx2"/>
              </a:solidFill>
            </a:endParaRPr>
          </a:p>
        </p:txBody>
      </p:sp>
      <p:pic>
        <p:nvPicPr>
          <p:cNvPr id="133" name="Picture 132" descr="Map&#10;&#10;Description automatically generated">
            <a:extLst>
              <a:ext uri="{FF2B5EF4-FFF2-40B4-BE49-F238E27FC236}">
                <a16:creationId xmlns:a16="http://schemas.microsoft.com/office/drawing/2014/main" id="{6F2787FB-678A-DC43-9D32-0E165F7F5A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9871" y="3704295"/>
            <a:ext cx="5009616" cy="2504808"/>
          </a:xfrm>
          <a:prstGeom prst="rect">
            <a:avLst/>
          </a:prstGeom>
        </p:spPr>
      </p:pic>
      <p:pic>
        <p:nvPicPr>
          <p:cNvPr id="132" name="Picture 131" descr="Background pattern&#10;&#10;Description automatically generated with low confidence">
            <a:extLst>
              <a:ext uri="{FF2B5EF4-FFF2-40B4-BE49-F238E27FC236}">
                <a16:creationId xmlns:a16="http://schemas.microsoft.com/office/drawing/2014/main" id="{07A04F39-2B48-2D45-9EF2-113F87713D5B}"/>
              </a:ext>
            </a:extLst>
          </p:cNvPr>
          <p:cNvPicPr>
            <a:picLocks/>
          </p:cNvPicPr>
          <p:nvPr/>
        </p:nvPicPr>
        <p:blipFill rotWithShape="1">
          <a:blip r:embed="rId3" cstate="print">
            <a:extLst>
              <a:ext uri="{28A0092B-C50C-407E-A947-70E740481C1C}">
                <a14:useLocalDpi xmlns:a14="http://schemas.microsoft.com/office/drawing/2010/main" val="0"/>
              </a:ext>
            </a:extLst>
          </a:blip>
          <a:srcRect r="66964"/>
          <a:stretch/>
        </p:blipFill>
        <p:spPr bwMode="auto">
          <a:xfrm>
            <a:off x="6359870" y="639265"/>
            <a:ext cx="5009618" cy="2577896"/>
          </a:xfrm>
          <a:prstGeom prst="rect">
            <a:avLst/>
          </a:prstGeom>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A76C94DE-6750-8F4B-9819-6C647AE9D993}"/>
              </a:ext>
            </a:extLst>
          </p:cNvPr>
          <p:cNvSpPr/>
          <p:nvPr/>
        </p:nvSpPr>
        <p:spPr>
          <a:xfrm>
            <a:off x="6817932" y="6206125"/>
            <a:ext cx="4093493" cy="338554"/>
          </a:xfrm>
          <a:prstGeom prst="rect">
            <a:avLst/>
          </a:prstGeom>
        </p:spPr>
        <p:txBody>
          <a:bodyPr wrap="none">
            <a:spAutoFit/>
          </a:bodyPr>
          <a:lstStyle/>
          <a:p>
            <a:pPr algn="ctr"/>
            <a:r>
              <a:rPr lang="en-US" sz="1600" i="1" dirty="0">
                <a:solidFill>
                  <a:schemeClr val="tx2"/>
                </a:solidFill>
              </a:rPr>
              <a:t>Map of neighborhoods in Bronx, New York</a:t>
            </a:r>
          </a:p>
        </p:txBody>
      </p:sp>
      <p:sp>
        <p:nvSpPr>
          <p:cNvPr id="5" name="Rectangle 4">
            <a:extLst>
              <a:ext uri="{FF2B5EF4-FFF2-40B4-BE49-F238E27FC236}">
                <a16:creationId xmlns:a16="http://schemas.microsoft.com/office/drawing/2014/main" id="{7BEA41FC-47BB-9648-A1CE-1A26D26CAA9A}"/>
              </a:ext>
            </a:extLst>
          </p:cNvPr>
          <p:cNvSpPr/>
          <p:nvPr/>
        </p:nvSpPr>
        <p:spPr>
          <a:xfrm>
            <a:off x="6491754" y="3203662"/>
            <a:ext cx="4745851" cy="338554"/>
          </a:xfrm>
          <a:prstGeom prst="rect">
            <a:avLst/>
          </a:prstGeom>
        </p:spPr>
        <p:txBody>
          <a:bodyPr wrap="none">
            <a:spAutoFit/>
          </a:bodyPr>
          <a:lstStyle/>
          <a:p>
            <a:pPr algn="ctr"/>
            <a:r>
              <a:rPr lang="en-US" sz="1600" i="1" dirty="0">
                <a:solidFill>
                  <a:schemeClr val="tx2"/>
                </a:solidFill>
              </a:rPr>
              <a:t>Top rows of neighborhoods with geo-coordinates</a:t>
            </a:r>
          </a:p>
        </p:txBody>
      </p:sp>
    </p:spTree>
    <p:extLst>
      <p:ext uri="{BB962C8B-B14F-4D97-AF65-F5344CB8AC3E}">
        <p14:creationId xmlns:p14="http://schemas.microsoft.com/office/powerpoint/2010/main" val="171052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4" name="Rectangle 29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6" name="Rectangle 295">
            <a:extLst>
              <a:ext uri="{FF2B5EF4-FFF2-40B4-BE49-F238E27FC236}">
                <a16:creationId xmlns:a16="http://schemas.microsoft.com/office/drawing/2014/main" id="{7EE60796-BC52-4154-A3A9-773DE8285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8" name="Right Triangle 297">
            <a:extLst>
              <a:ext uri="{FF2B5EF4-FFF2-40B4-BE49-F238E27FC236}">
                <a16:creationId xmlns:a16="http://schemas.microsoft.com/office/drawing/2014/main" id="{81743148-CD08-47B2-BAA4-1406F152B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9892" y="-271110"/>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ight Triangle 29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422741"/>
            <a:ext cx="568289" cy="568289"/>
          </a:xfrm>
          <a:prstGeom prst="rtTriangl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lowchart: Document 301">
            <a:extLst>
              <a:ext uri="{FF2B5EF4-FFF2-40B4-BE49-F238E27FC236}">
                <a16:creationId xmlns:a16="http://schemas.microsoft.com/office/drawing/2014/main" id="{BFEC1042-3FDC-47A3-BCD7-CA9D052F9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209208" y="1858597"/>
            <a:ext cx="6858000" cy="3140811"/>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4" name="Group 30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05" name="Straight Connector 304">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746844-8DC8-9B4B-834A-B66CA6B323AE}"/>
              </a:ext>
            </a:extLst>
          </p:cNvPr>
          <p:cNvSpPr>
            <a:spLocks noGrp="1"/>
          </p:cNvSpPr>
          <p:nvPr>
            <p:ph type="title"/>
          </p:nvPr>
        </p:nvSpPr>
        <p:spPr>
          <a:xfrm>
            <a:off x="252480" y="241027"/>
            <a:ext cx="6159160" cy="939224"/>
          </a:xfrm>
        </p:spPr>
        <p:txBody>
          <a:bodyPr vert="horz" lIns="91440" tIns="45720" rIns="91440" bIns="45720" rtlCol="0" anchor="ctr">
            <a:normAutofit/>
          </a:bodyPr>
          <a:lstStyle/>
          <a:p>
            <a:r>
              <a:rPr lang="en-US" dirty="0">
                <a:solidFill>
                  <a:schemeClr val="tx2"/>
                </a:solidFill>
              </a:rPr>
              <a:t>METHODOLOGY</a:t>
            </a:r>
          </a:p>
        </p:txBody>
      </p:sp>
      <p:sp>
        <p:nvSpPr>
          <p:cNvPr id="4" name="TextBox 3">
            <a:extLst>
              <a:ext uri="{FF2B5EF4-FFF2-40B4-BE49-F238E27FC236}">
                <a16:creationId xmlns:a16="http://schemas.microsoft.com/office/drawing/2014/main" id="{F471AAF5-C80F-D84C-B8C0-54ECE4470E1C}"/>
              </a:ext>
            </a:extLst>
          </p:cNvPr>
          <p:cNvSpPr txBox="1"/>
          <p:nvPr/>
        </p:nvSpPr>
        <p:spPr>
          <a:xfrm>
            <a:off x="253346" y="1002477"/>
            <a:ext cx="4930394" cy="2510196"/>
          </a:xfrm>
          <a:prstGeom prst="rect">
            <a:avLst/>
          </a:prstGeom>
        </p:spPr>
        <p:txBody>
          <a:bodyPr vert="horz" lIns="91440" tIns="45720" rIns="91440" bIns="45720" rtlCol="0">
            <a:normAutofit/>
          </a:bodyPr>
          <a:lstStyle/>
          <a:p>
            <a:pPr defTabSz="914400">
              <a:lnSpc>
                <a:spcPct val="110000"/>
              </a:lnSpc>
              <a:spcAft>
                <a:spcPts val="600"/>
              </a:spcAft>
              <a:buClr>
                <a:schemeClr val="bg1"/>
              </a:buClr>
              <a:buSzPct val="75000"/>
            </a:pPr>
            <a:r>
              <a:rPr lang="en-US" b="1" dirty="0">
                <a:solidFill>
                  <a:schemeClr val="tx2"/>
                </a:solidFill>
              </a:rPr>
              <a:t>2. </a:t>
            </a:r>
            <a:r>
              <a:rPr lang="en-US" b="1" u="sng" dirty="0">
                <a:solidFill>
                  <a:schemeClr val="tx2"/>
                </a:solidFill>
              </a:rPr>
              <a:t>Data exploration and manipulation</a:t>
            </a:r>
            <a:endParaRPr lang="en-US" dirty="0">
              <a:solidFill>
                <a:schemeClr val="tx2"/>
              </a:solidFill>
            </a:endParaRPr>
          </a:p>
          <a:p>
            <a:pPr defTabSz="914400">
              <a:lnSpc>
                <a:spcPct val="110000"/>
              </a:lnSpc>
              <a:spcAft>
                <a:spcPts val="600"/>
              </a:spcAft>
              <a:buClr>
                <a:schemeClr val="bg1"/>
              </a:buClr>
              <a:buSzPct val="75000"/>
            </a:pPr>
            <a:r>
              <a:rPr lang="en-US" sz="1200" dirty="0">
                <a:solidFill>
                  <a:schemeClr val="tx2"/>
                </a:solidFill>
                <a:sym typeface="Wingdings" pitchFamily="2" charset="2"/>
              </a:rPr>
              <a:t> </a:t>
            </a:r>
            <a:r>
              <a:rPr lang="en-US" sz="1200" dirty="0">
                <a:solidFill>
                  <a:schemeClr val="tx2"/>
                </a:solidFill>
              </a:rPr>
              <a:t>Obtain venues tagged to each neighborhood through Foursquare API*</a:t>
            </a:r>
          </a:p>
          <a:p>
            <a:pPr defTabSz="914400">
              <a:lnSpc>
                <a:spcPct val="110000"/>
              </a:lnSpc>
              <a:spcAft>
                <a:spcPts val="600"/>
              </a:spcAft>
              <a:buClr>
                <a:schemeClr val="bg1"/>
              </a:buClr>
              <a:buSzPct val="75000"/>
            </a:pPr>
            <a:r>
              <a:rPr lang="en-US" sz="1200" dirty="0">
                <a:solidFill>
                  <a:schemeClr val="tx2"/>
                </a:solidFill>
                <a:sym typeface="Wingdings" pitchFamily="2" charset="2"/>
              </a:rPr>
              <a:t> Transform received data from json format to pandas </a:t>
            </a:r>
            <a:r>
              <a:rPr lang="en-US" sz="1200" dirty="0" err="1">
                <a:solidFill>
                  <a:schemeClr val="tx2"/>
                </a:solidFill>
                <a:sym typeface="Wingdings" pitchFamily="2" charset="2"/>
              </a:rPr>
              <a:t>dataframe</a:t>
            </a:r>
            <a:endParaRPr lang="en-US" sz="1200" dirty="0">
              <a:solidFill>
                <a:schemeClr val="tx2"/>
              </a:solidFill>
              <a:sym typeface="Wingdings" pitchFamily="2" charset="2"/>
            </a:endParaRPr>
          </a:p>
          <a:p>
            <a:pPr defTabSz="914400">
              <a:lnSpc>
                <a:spcPct val="110000"/>
              </a:lnSpc>
              <a:spcAft>
                <a:spcPts val="600"/>
              </a:spcAft>
              <a:buClr>
                <a:schemeClr val="bg1"/>
              </a:buClr>
              <a:buSzPct val="75000"/>
            </a:pPr>
            <a:r>
              <a:rPr lang="en-US" sz="1200" dirty="0">
                <a:solidFill>
                  <a:schemeClr val="tx2"/>
                </a:solidFill>
                <a:sym typeface="Wingdings" pitchFamily="2" charset="2"/>
              </a:rPr>
              <a:t> Plot 10 most common restaurant in the neighborhoods</a:t>
            </a:r>
          </a:p>
          <a:p>
            <a:pPr defTabSz="914400">
              <a:lnSpc>
                <a:spcPct val="110000"/>
              </a:lnSpc>
              <a:spcAft>
                <a:spcPts val="600"/>
              </a:spcAft>
              <a:buClr>
                <a:schemeClr val="bg1"/>
              </a:buClr>
              <a:buSzPct val="75000"/>
            </a:pPr>
            <a:r>
              <a:rPr lang="en-US" sz="1200" dirty="0">
                <a:solidFill>
                  <a:schemeClr val="tx2"/>
                </a:solidFill>
                <a:sym typeface="Wingdings" pitchFamily="2" charset="2"/>
              </a:rPr>
              <a:t> Create pandas </a:t>
            </a:r>
            <a:r>
              <a:rPr lang="en-US" sz="1200" dirty="0" err="1">
                <a:solidFill>
                  <a:schemeClr val="tx2"/>
                </a:solidFill>
                <a:sym typeface="Wingdings" pitchFamily="2" charset="2"/>
              </a:rPr>
              <a:t>dataframe</a:t>
            </a:r>
            <a:r>
              <a:rPr lang="en-US" sz="1200" dirty="0">
                <a:solidFill>
                  <a:schemeClr val="tx2"/>
                </a:solidFill>
                <a:sym typeface="Wingdings" pitchFamily="2" charset="2"/>
              </a:rPr>
              <a:t> with dummy variables of restaurant venues using one-hot encoding (0/1)</a:t>
            </a:r>
          </a:p>
          <a:p>
            <a:pPr defTabSz="914400">
              <a:lnSpc>
                <a:spcPct val="110000"/>
              </a:lnSpc>
              <a:spcAft>
                <a:spcPts val="600"/>
              </a:spcAft>
              <a:buClr>
                <a:schemeClr val="bg1"/>
              </a:buClr>
              <a:buSzPct val="75000"/>
            </a:pPr>
            <a:r>
              <a:rPr lang="en-US" sz="1200" dirty="0">
                <a:solidFill>
                  <a:schemeClr val="tx2"/>
                </a:solidFill>
                <a:sym typeface="Wingdings" pitchFamily="2" charset="2"/>
              </a:rPr>
              <a:t> Group the neighborhoods to show the mean frequency of occurrence in each restaurant category</a:t>
            </a:r>
            <a:endParaRPr lang="en-US" sz="1200" dirty="0">
              <a:solidFill>
                <a:schemeClr val="tx2"/>
              </a:solidFill>
            </a:endParaRPr>
          </a:p>
        </p:txBody>
      </p:sp>
      <p:pic>
        <p:nvPicPr>
          <p:cNvPr id="44" name="Picture 43" descr="Table&#10;&#10;Description automatically generated with medium confidence">
            <a:extLst>
              <a:ext uri="{FF2B5EF4-FFF2-40B4-BE49-F238E27FC236}">
                <a16:creationId xmlns:a16="http://schemas.microsoft.com/office/drawing/2014/main" id="{7BF212C0-0C8F-C643-8D4E-2B9A3AE7E0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5557"/>
          <a:stretch/>
        </p:blipFill>
        <p:spPr bwMode="auto">
          <a:xfrm>
            <a:off x="5120480" y="1092580"/>
            <a:ext cx="6768000" cy="1369930"/>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B53EF897-011F-4246-920A-BF3A2B246510}"/>
              </a:ext>
            </a:extLst>
          </p:cNvPr>
          <p:cNvSpPr/>
          <p:nvPr/>
        </p:nvSpPr>
        <p:spPr>
          <a:xfrm>
            <a:off x="5873116" y="2449823"/>
            <a:ext cx="5262728" cy="307777"/>
          </a:xfrm>
          <a:prstGeom prst="rect">
            <a:avLst/>
          </a:prstGeom>
        </p:spPr>
        <p:txBody>
          <a:bodyPr wrap="square">
            <a:spAutoFit/>
          </a:bodyPr>
          <a:lstStyle/>
          <a:p>
            <a:pPr algn="ctr"/>
            <a:r>
              <a:rPr lang="en-US" sz="1400" i="1" dirty="0">
                <a:solidFill>
                  <a:schemeClr val="tx2"/>
                </a:solidFill>
              </a:rPr>
              <a:t>Top rows of venues with geo-coordinates</a:t>
            </a:r>
          </a:p>
        </p:txBody>
      </p:sp>
      <p:pic>
        <p:nvPicPr>
          <p:cNvPr id="47" name="Picture 46" descr="A picture containing background pattern&#10;&#10;Description automatically generated">
            <a:extLst>
              <a:ext uri="{FF2B5EF4-FFF2-40B4-BE49-F238E27FC236}">
                <a16:creationId xmlns:a16="http://schemas.microsoft.com/office/drawing/2014/main" id="{E53D8E6D-CFF7-CD42-8CE4-7867869653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480" y="2846478"/>
            <a:ext cx="6768000" cy="1323464"/>
          </a:xfrm>
          <a:prstGeom prst="rect">
            <a:avLst/>
          </a:prstGeom>
        </p:spPr>
      </p:pic>
      <p:pic>
        <p:nvPicPr>
          <p:cNvPr id="48" name="Picture 47" descr="Table&#10;&#10;Description automatically generated">
            <a:extLst>
              <a:ext uri="{FF2B5EF4-FFF2-40B4-BE49-F238E27FC236}">
                <a16:creationId xmlns:a16="http://schemas.microsoft.com/office/drawing/2014/main" id="{1CE2DB10-1985-AD47-81F5-E6FEA92AD0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480" y="4567557"/>
            <a:ext cx="6768000" cy="1320464"/>
          </a:xfrm>
          <a:prstGeom prst="rect">
            <a:avLst/>
          </a:prstGeom>
        </p:spPr>
      </p:pic>
      <p:sp>
        <p:nvSpPr>
          <p:cNvPr id="9" name="Rectangle 8">
            <a:extLst>
              <a:ext uri="{FF2B5EF4-FFF2-40B4-BE49-F238E27FC236}">
                <a16:creationId xmlns:a16="http://schemas.microsoft.com/office/drawing/2014/main" id="{42C73078-D956-FF49-833A-B21BED5532EF}"/>
              </a:ext>
            </a:extLst>
          </p:cNvPr>
          <p:cNvSpPr/>
          <p:nvPr/>
        </p:nvSpPr>
        <p:spPr>
          <a:xfrm>
            <a:off x="4931919" y="4170379"/>
            <a:ext cx="7145123" cy="307777"/>
          </a:xfrm>
          <a:prstGeom prst="rect">
            <a:avLst/>
          </a:prstGeom>
        </p:spPr>
        <p:txBody>
          <a:bodyPr wrap="square">
            <a:spAutoFit/>
          </a:bodyPr>
          <a:lstStyle/>
          <a:p>
            <a:pPr algn="ctr"/>
            <a:r>
              <a:rPr lang="en-US" sz="1400" i="1" dirty="0">
                <a:solidFill>
                  <a:schemeClr val="tx2"/>
                </a:solidFill>
              </a:rPr>
              <a:t>Top rows of neighborhoods with dummy variables of restaurant category</a:t>
            </a:r>
            <a:endParaRPr lang="en-MY" sz="1400" i="1" dirty="0">
              <a:solidFill>
                <a:schemeClr val="tx2"/>
              </a:solidFill>
            </a:endParaRPr>
          </a:p>
        </p:txBody>
      </p:sp>
      <p:sp>
        <p:nvSpPr>
          <p:cNvPr id="10" name="Rectangle 9">
            <a:extLst>
              <a:ext uri="{FF2B5EF4-FFF2-40B4-BE49-F238E27FC236}">
                <a16:creationId xmlns:a16="http://schemas.microsoft.com/office/drawing/2014/main" id="{41BEF28F-0D5B-0A4E-9ED3-EE5310136687}"/>
              </a:ext>
            </a:extLst>
          </p:cNvPr>
          <p:cNvSpPr/>
          <p:nvPr/>
        </p:nvSpPr>
        <p:spPr>
          <a:xfrm>
            <a:off x="4789429" y="5876331"/>
            <a:ext cx="7430103" cy="307777"/>
          </a:xfrm>
          <a:prstGeom prst="rect">
            <a:avLst/>
          </a:prstGeom>
        </p:spPr>
        <p:txBody>
          <a:bodyPr wrap="square">
            <a:spAutoFit/>
          </a:bodyPr>
          <a:lstStyle/>
          <a:p>
            <a:pPr algn="ctr"/>
            <a:r>
              <a:rPr lang="en-US" sz="1400" i="1" dirty="0">
                <a:solidFill>
                  <a:schemeClr val="tx2"/>
                </a:solidFill>
              </a:rPr>
              <a:t>Top rows of neighborhoods with mean frequency of restaurant category</a:t>
            </a:r>
            <a:endParaRPr lang="en-MY" sz="1400" i="1" dirty="0">
              <a:solidFill>
                <a:schemeClr val="tx2"/>
              </a:solidFill>
            </a:endParaRPr>
          </a:p>
        </p:txBody>
      </p:sp>
      <p:pic>
        <p:nvPicPr>
          <p:cNvPr id="51" name="Picture 50" descr="Chart, waterfall chart&#10;&#10;Description automatically generated">
            <a:extLst>
              <a:ext uri="{FF2B5EF4-FFF2-40B4-BE49-F238E27FC236}">
                <a16:creationId xmlns:a16="http://schemas.microsoft.com/office/drawing/2014/main" id="{0E4F8BD7-B201-074F-82CA-BB61FE8BB8C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 r="55680"/>
          <a:stretch/>
        </p:blipFill>
        <p:spPr bwMode="auto">
          <a:xfrm>
            <a:off x="571340" y="3400445"/>
            <a:ext cx="3742229" cy="3203949"/>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477EA204-5896-D740-AF8C-738CE91A39D1}"/>
              </a:ext>
            </a:extLst>
          </p:cNvPr>
          <p:cNvSpPr/>
          <p:nvPr/>
        </p:nvSpPr>
        <p:spPr>
          <a:xfrm>
            <a:off x="5147049" y="6233863"/>
            <a:ext cx="3930709" cy="420308"/>
          </a:xfrm>
          <a:prstGeom prst="rect">
            <a:avLst/>
          </a:prstGeom>
        </p:spPr>
        <p:txBody>
          <a:bodyPr wrap="square">
            <a:spAutoFit/>
          </a:bodyPr>
          <a:lstStyle/>
          <a:p>
            <a:pPr defTabSz="914400">
              <a:lnSpc>
                <a:spcPct val="110000"/>
              </a:lnSpc>
              <a:spcAft>
                <a:spcPts val="600"/>
              </a:spcAft>
              <a:buClr>
                <a:schemeClr val="bg1"/>
              </a:buClr>
              <a:buSzPct val="75000"/>
            </a:pPr>
            <a:r>
              <a:rPr lang="en-US" sz="1000" i="1" dirty="0">
                <a:solidFill>
                  <a:schemeClr val="tx2"/>
                </a:solidFill>
              </a:rPr>
              <a:t>*venues are collected with limit of 100 for each neighborhood,</a:t>
            </a:r>
            <a:br>
              <a:rPr lang="en-US" sz="1000" i="1" dirty="0">
                <a:solidFill>
                  <a:schemeClr val="tx2"/>
                </a:solidFill>
              </a:rPr>
            </a:br>
            <a:r>
              <a:rPr lang="en-US" sz="1000" i="1" dirty="0">
                <a:solidFill>
                  <a:schemeClr val="tx2"/>
                </a:solidFill>
              </a:rPr>
              <a:t>based on 500-metre radius from neighborhood geo-coordinates</a:t>
            </a:r>
            <a:endParaRPr lang="en-US" sz="1200" dirty="0">
              <a:solidFill>
                <a:schemeClr val="tx2"/>
              </a:solidFill>
            </a:endParaRPr>
          </a:p>
        </p:txBody>
      </p:sp>
    </p:spTree>
    <p:extLst>
      <p:ext uri="{BB962C8B-B14F-4D97-AF65-F5344CB8AC3E}">
        <p14:creationId xmlns:p14="http://schemas.microsoft.com/office/powerpoint/2010/main" val="2449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4" name="Rectangle 29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6" name="Rectangle 295">
            <a:extLst>
              <a:ext uri="{FF2B5EF4-FFF2-40B4-BE49-F238E27FC236}">
                <a16:creationId xmlns:a16="http://schemas.microsoft.com/office/drawing/2014/main" id="{7EE60796-BC52-4154-A3A9-773DE8285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8" name="Right Triangle 297">
            <a:extLst>
              <a:ext uri="{FF2B5EF4-FFF2-40B4-BE49-F238E27FC236}">
                <a16:creationId xmlns:a16="http://schemas.microsoft.com/office/drawing/2014/main" id="{81743148-CD08-47B2-BAA4-1406F152B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9892" y="-271110"/>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ight Triangle 29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422741"/>
            <a:ext cx="568289" cy="568289"/>
          </a:xfrm>
          <a:prstGeom prst="rtTriangl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lowchart: Document 301">
            <a:extLst>
              <a:ext uri="{FF2B5EF4-FFF2-40B4-BE49-F238E27FC236}">
                <a16:creationId xmlns:a16="http://schemas.microsoft.com/office/drawing/2014/main" id="{BFEC1042-3FDC-47A3-BCD7-CA9D052F9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209208" y="1858597"/>
            <a:ext cx="6858000" cy="3140811"/>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4" name="Group 30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05" name="Straight Connector 304">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746844-8DC8-9B4B-834A-B66CA6B323AE}"/>
              </a:ext>
            </a:extLst>
          </p:cNvPr>
          <p:cNvSpPr>
            <a:spLocks noGrp="1"/>
          </p:cNvSpPr>
          <p:nvPr>
            <p:ph type="title"/>
          </p:nvPr>
        </p:nvSpPr>
        <p:spPr>
          <a:xfrm>
            <a:off x="143301" y="432093"/>
            <a:ext cx="6159160" cy="939224"/>
          </a:xfrm>
        </p:spPr>
        <p:txBody>
          <a:bodyPr vert="horz" lIns="91440" tIns="45720" rIns="91440" bIns="45720" rtlCol="0" anchor="ctr">
            <a:normAutofit/>
          </a:bodyPr>
          <a:lstStyle/>
          <a:p>
            <a:r>
              <a:rPr lang="en-US" dirty="0">
                <a:solidFill>
                  <a:schemeClr val="tx2"/>
                </a:solidFill>
              </a:rPr>
              <a:t>METHODOLOGY</a:t>
            </a:r>
          </a:p>
        </p:txBody>
      </p:sp>
      <p:sp>
        <p:nvSpPr>
          <p:cNvPr id="4" name="TextBox 3">
            <a:extLst>
              <a:ext uri="{FF2B5EF4-FFF2-40B4-BE49-F238E27FC236}">
                <a16:creationId xmlns:a16="http://schemas.microsoft.com/office/drawing/2014/main" id="{F471AAF5-C80F-D84C-B8C0-54ECE4470E1C}"/>
              </a:ext>
            </a:extLst>
          </p:cNvPr>
          <p:cNvSpPr txBox="1"/>
          <p:nvPr/>
        </p:nvSpPr>
        <p:spPr>
          <a:xfrm>
            <a:off x="144165" y="1261784"/>
            <a:ext cx="4244855" cy="3009494"/>
          </a:xfrm>
          <a:prstGeom prst="rect">
            <a:avLst/>
          </a:prstGeom>
        </p:spPr>
        <p:txBody>
          <a:bodyPr vert="horz" lIns="91440" tIns="45720" rIns="91440" bIns="45720" rtlCol="0">
            <a:normAutofit/>
          </a:bodyPr>
          <a:lstStyle/>
          <a:p>
            <a:pPr defTabSz="914400">
              <a:lnSpc>
                <a:spcPct val="110000"/>
              </a:lnSpc>
              <a:spcAft>
                <a:spcPts val="600"/>
              </a:spcAft>
              <a:buClr>
                <a:schemeClr val="bg1"/>
              </a:buClr>
              <a:buSzPct val="75000"/>
            </a:pPr>
            <a:r>
              <a:rPr lang="en-US" b="1" dirty="0">
                <a:solidFill>
                  <a:schemeClr val="tx2"/>
                </a:solidFill>
              </a:rPr>
              <a:t>3. </a:t>
            </a:r>
            <a:r>
              <a:rPr lang="en-US" b="1" u="sng" dirty="0">
                <a:solidFill>
                  <a:schemeClr val="tx2"/>
                </a:solidFill>
              </a:rPr>
              <a:t>Data clustering</a:t>
            </a:r>
            <a:endParaRPr lang="en-US" dirty="0">
              <a:solidFill>
                <a:schemeClr val="tx2"/>
              </a:solidFill>
            </a:endParaRPr>
          </a:p>
          <a:p>
            <a:pPr defTabSz="914400">
              <a:lnSpc>
                <a:spcPct val="110000"/>
              </a:lnSpc>
              <a:spcAft>
                <a:spcPts val="600"/>
              </a:spcAft>
              <a:buClr>
                <a:schemeClr val="bg1"/>
              </a:buClr>
              <a:buSzPct val="75000"/>
            </a:pPr>
            <a:r>
              <a:rPr lang="en-US" sz="1600" dirty="0">
                <a:solidFill>
                  <a:schemeClr val="tx2"/>
                </a:solidFill>
                <a:sym typeface="Wingdings" pitchFamily="2" charset="2"/>
              </a:rPr>
              <a:t> </a:t>
            </a:r>
            <a:r>
              <a:rPr lang="en-US" sz="1600" dirty="0">
                <a:solidFill>
                  <a:schemeClr val="tx2"/>
                </a:solidFill>
              </a:rPr>
              <a:t>Perform data clustering using K-means (scikit-learn library)</a:t>
            </a:r>
          </a:p>
          <a:p>
            <a:pPr defTabSz="914400">
              <a:lnSpc>
                <a:spcPct val="110000"/>
              </a:lnSpc>
              <a:spcAft>
                <a:spcPts val="600"/>
              </a:spcAft>
              <a:buClr>
                <a:schemeClr val="bg1"/>
              </a:buClr>
              <a:buSzPct val="75000"/>
            </a:pPr>
            <a:r>
              <a:rPr lang="en-US" sz="1600" dirty="0">
                <a:solidFill>
                  <a:schemeClr val="tx2"/>
                </a:solidFill>
                <a:sym typeface="Wingdings" pitchFamily="2" charset="2"/>
              </a:rPr>
              <a:t> Pre-defined no. of clusters is based on optimal silhouette score</a:t>
            </a:r>
          </a:p>
          <a:p>
            <a:pPr defTabSz="914400">
              <a:lnSpc>
                <a:spcPct val="110000"/>
              </a:lnSpc>
              <a:spcAft>
                <a:spcPts val="600"/>
              </a:spcAft>
              <a:buClr>
                <a:schemeClr val="bg1"/>
              </a:buClr>
              <a:buSzPct val="75000"/>
            </a:pPr>
            <a:r>
              <a:rPr lang="en-US" sz="1600" dirty="0">
                <a:solidFill>
                  <a:schemeClr val="tx2"/>
                </a:solidFill>
                <a:sym typeface="Wingdings" pitchFamily="2" charset="2"/>
              </a:rPr>
              <a:t> Create pandas </a:t>
            </a:r>
            <a:r>
              <a:rPr lang="en-US" sz="1600" dirty="0" err="1">
                <a:solidFill>
                  <a:schemeClr val="tx2"/>
                </a:solidFill>
                <a:sym typeface="Wingdings" pitchFamily="2" charset="2"/>
              </a:rPr>
              <a:t>dataframe</a:t>
            </a:r>
            <a:r>
              <a:rPr lang="en-US" sz="1600" dirty="0">
                <a:solidFill>
                  <a:schemeClr val="tx2"/>
                </a:solidFill>
                <a:sym typeface="Wingdings" pitchFamily="2" charset="2"/>
              </a:rPr>
              <a:t> that merges all information on neighborhood, geo-coordinates, cluster label and 10 most common restaurant venue</a:t>
            </a:r>
            <a:endParaRPr lang="en-US" sz="1600" dirty="0">
              <a:solidFill>
                <a:schemeClr val="tx2"/>
              </a:solidFill>
            </a:endParaRPr>
          </a:p>
          <a:p>
            <a:pPr marL="228600" indent="-228600" defTabSz="914400">
              <a:lnSpc>
                <a:spcPct val="110000"/>
              </a:lnSpc>
              <a:spcAft>
                <a:spcPts val="600"/>
              </a:spcAft>
              <a:buClr>
                <a:schemeClr val="bg1"/>
              </a:buClr>
              <a:buSzPct val="75000"/>
              <a:buFont typeface="+mj-lt"/>
              <a:buAutoNum type="arabicPeriod"/>
            </a:pPr>
            <a:endParaRPr lang="en-US" dirty="0">
              <a:solidFill>
                <a:schemeClr val="tx2"/>
              </a:solidFill>
            </a:endParaRPr>
          </a:p>
          <a:p>
            <a:pPr marL="228600" indent="-228600" defTabSz="914400">
              <a:lnSpc>
                <a:spcPct val="110000"/>
              </a:lnSpc>
              <a:spcAft>
                <a:spcPts val="600"/>
              </a:spcAft>
              <a:buClr>
                <a:schemeClr val="bg1"/>
              </a:buClr>
              <a:buSzPct val="75000"/>
              <a:buFont typeface="+mj-lt"/>
              <a:buAutoNum type="arabicPeriod"/>
            </a:pPr>
            <a:endParaRPr lang="en-US" dirty="0">
              <a:solidFill>
                <a:schemeClr val="tx2"/>
              </a:solidFill>
            </a:endParaRPr>
          </a:p>
        </p:txBody>
      </p:sp>
      <p:pic>
        <p:nvPicPr>
          <p:cNvPr id="43" name="Picture 42" descr="Chart, line chart&#10;&#10;Description automatically generated">
            <a:extLst>
              <a:ext uri="{FF2B5EF4-FFF2-40B4-BE49-F238E27FC236}">
                <a16:creationId xmlns:a16="http://schemas.microsoft.com/office/drawing/2014/main" id="{6E8F860E-3BC5-BE42-809A-803CD90A71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2073" y="1324542"/>
            <a:ext cx="7560000" cy="2040345"/>
          </a:xfrm>
          <a:prstGeom prst="rect">
            <a:avLst/>
          </a:prstGeom>
        </p:spPr>
      </p:pic>
      <p:pic>
        <p:nvPicPr>
          <p:cNvPr id="44" name="Picture 43" descr="Table&#10;&#10;Description automatically generated">
            <a:extLst>
              <a:ext uri="{FF2B5EF4-FFF2-40B4-BE49-F238E27FC236}">
                <a16:creationId xmlns:a16="http://schemas.microsoft.com/office/drawing/2014/main" id="{E8B489E4-4349-E245-846E-F45E23F612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2073" y="3821710"/>
            <a:ext cx="7560000" cy="2387105"/>
          </a:xfrm>
          <a:prstGeom prst="rect">
            <a:avLst/>
          </a:prstGeom>
        </p:spPr>
      </p:pic>
      <p:sp>
        <p:nvSpPr>
          <p:cNvPr id="6" name="Rectangle 5">
            <a:extLst>
              <a:ext uri="{FF2B5EF4-FFF2-40B4-BE49-F238E27FC236}">
                <a16:creationId xmlns:a16="http://schemas.microsoft.com/office/drawing/2014/main" id="{BAE5D39B-2393-0E40-AB99-A84D52321620}"/>
              </a:ext>
            </a:extLst>
          </p:cNvPr>
          <p:cNvSpPr/>
          <p:nvPr/>
        </p:nvSpPr>
        <p:spPr>
          <a:xfrm>
            <a:off x="5755794" y="3380741"/>
            <a:ext cx="4892558" cy="338554"/>
          </a:xfrm>
          <a:prstGeom prst="rect">
            <a:avLst/>
          </a:prstGeom>
        </p:spPr>
        <p:txBody>
          <a:bodyPr wrap="none">
            <a:spAutoFit/>
          </a:bodyPr>
          <a:lstStyle/>
          <a:p>
            <a:r>
              <a:rPr lang="en-US" sz="1600" i="1" dirty="0">
                <a:solidFill>
                  <a:schemeClr val="tx2"/>
                </a:solidFill>
              </a:rPr>
              <a:t>Line plot of silhouette score against no. of clusters</a:t>
            </a:r>
            <a:r>
              <a:rPr lang="en-MY" sz="1600" i="1" dirty="0">
                <a:solidFill>
                  <a:schemeClr val="tx2"/>
                </a:solidFill>
              </a:rPr>
              <a:t> </a:t>
            </a:r>
            <a:endParaRPr lang="en-US" sz="1600" i="1" dirty="0">
              <a:solidFill>
                <a:schemeClr val="tx2"/>
              </a:solidFill>
            </a:endParaRPr>
          </a:p>
        </p:txBody>
      </p:sp>
      <p:sp>
        <p:nvSpPr>
          <p:cNvPr id="7" name="Rectangle 6">
            <a:extLst>
              <a:ext uri="{FF2B5EF4-FFF2-40B4-BE49-F238E27FC236}">
                <a16:creationId xmlns:a16="http://schemas.microsoft.com/office/drawing/2014/main" id="{6FF94928-F7A6-C442-9202-5954EBC86A0B}"/>
              </a:ext>
            </a:extLst>
          </p:cNvPr>
          <p:cNvSpPr/>
          <p:nvPr/>
        </p:nvSpPr>
        <p:spPr>
          <a:xfrm>
            <a:off x="5802667" y="6183953"/>
            <a:ext cx="4798813" cy="338554"/>
          </a:xfrm>
          <a:prstGeom prst="rect">
            <a:avLst/>
          </a:prstGeom>
        </p:spPr>
        <p:txBody>
          <a:bodyPr wrap="none">
            <a:spAutoFit/>
          </a:bodyPr>
          <a:lstStyle/>
          <a:p>
            <a:pPr algn="ctr"/>
            <a:r>
              <a:rPr lang="en-US" sz="1600" i="1" dirty="0">
                <a:solidFill>
                  <a:schemeClr val="tx2"/>
                </a:solidFill>
              </a:rPr>
              <a:t>Top rows of neighborhoods with labelled clusters</a:t>
            </a:r>
            <a:endParaRPr lang="en-MY" sz="1600" i="1" dirty="0">
              <a:solidFill>
                <a:schemeClr val="tx2"/>
              </a:solidFill>
            </a:endParaRPr>
          </a:p>
        </p:txBody>
      </p:sp>
    </p:spTree>
    <p:extLst>
      <p:ext uri="{BB962C8B-B14F-4D97-AF65-F5344CB8AC3E}">
        <p14:creationId xmlns:p14="http://schemas.microsoft.com/office/powerpoint/2010/main" val="1936172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4" name="Rectangle 29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6" name="Rectangle 295">
            <a:extLst>
              <a:ext uri="{FF2B5EF4-FFF2-40B4-BE49-F238E27FC236}">
                <a16:creationId xmlns:a16="http://schemas.microsoft.com/office/drawing/2014/main" id="{7EE60796-BC52-4154-A3A9-773DE8285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8" name="Right Triangle 297">
            <a:extLst>
              <a:ext uri="{FF2B5EF4-FFF2-40B4-BE49-F238E27FC236}">
                <a16:creationId xmlns:a16="http://schemas.microsoft.com/office/drawing/2014/main" id="{81743148-CD08-47B2-BAA4-1406F152B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9892" y="-271110"/>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ight Triangle 29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422741"/>
            <a:ext cx="568289" cy="568289"/>
          </a:xfrm>
          <a:prstGeom prst="rtTriangl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lowchart: Document 301">
            <a:extLst>
              <a:ext uri="{FF2B5EF4-FFF2-40B4-BE49-F238E27FC236}">
                <a16:creationId xmlns:a16="http://schemas.microsoft.com/office/drawing/2014/main" id="{BFEC1042-3FDC-47A3-BCD7-CA9D052F9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209208" y="1858597"/>
            <a:ext cx="6858000" cy="3140811"/>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4" name="Group 30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05" name="Straight Connector 304">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746844-8DC8-9B4B-834A-B66CA6B323AE}"/>
              </a:ext>
            </a:extLst>
          </p:cNvPr>
          <p:cNvSpPr>
            <a:spLocks noGrp="1"/>
          </p:cNvSpPr>
          <p:nvPr>
            <p:ph type="title"/>
          </p:nvPr>
        </p:nvSpPr>
        <p:spPr>
          <a:xfrm>
            <a:off x="143301" y="281965"/>
            <a:ext cx="6159160" cy="939224"/>
          </a:xfrm>
        </p:spPr>
        <p:txBody>
          <a:bodyPr vert="horz" lIns="91440" tIns="45720" rIns="91440" bIns="45720" rtlCol="0" anchor="ctr">
            <a:normAutofit/>
          </a:bodyPr>
          <a:lstStyle/>
          <a:p>
            <a:r>
              <a:rPr lang="en-US" dirty="0">
                <a:solidFill>
                  <a:schemeClr val="tx2"/>
                </a:solidFill>
              </a:rPr>
              <a:t>RESULTS</a:t>
            </a:r>
          </a:p>
        </p:txBody>
      </p:sp>
      <p:pic>
        <p:nvPicPr>
          <p:cNvPr id="45" name="Picture 44" descr="Map&#10;&#10;Description automatically generated">
            <a:extLst>
              <a:ext uri="{FF2B5EF4-FFF2-40B4-BE49-F238E27FC236}">
                <a16:creationId xmlns:a16="http://schemas.microsoft.com/office/drawing/2014/main" id="{6B062424-3E42-BC44-AB1C-C8AACCA8C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195" y="3952659"/>
            <a:ext cx="5972256" cy="2648675"/>
          </a:xfrm>
          <a:prstGeom prst="rect">
            <a:avLst/>
          </a:prstGeom>
        </p:spPr>
      </p:pic>
      <p:pic>
        <p:nvPicPr>
          <p:cNvPr id="47" name="Picture 46" descr="A picture containing chart&#10;&#10;Description automatically generated">
            <a:extLst>
              <a:ext uri="{FF2B5EF4-FFF2-40B4-BE49-F238E27FC236}">
                <a16:creationId xmlns:a16="http://schemas.microsoft.com/office/drawing/2014/main" id="{3D0370FB-19CD-3249-AECB-0F98C4F489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7778"/>
          <a:stretch/>
        </p:blipFill>
        <p:spPr bwMode="auto">
          <a:xfrm>
            <a:off x="7489951" y="3952659"/>
            <a:ext cx="3060495" cy="2638088"/>
          </a:xfrm>
          <a:prstGeom prst="rect">
            <a:avLst/>
          </a:prstGeom>
          <a:ln>
            <a:noFill/>
          </a:ln>
          <a:extLst>
            <a:ext uri="{53640926-AAD7-44D8-BBD7-CCE9431645EC}">
              <a14:shadowObscured xmlns:a14="http://schemas.microsoft.com/office/drawing/2010/main"/>
            </a:ext>
          </a:extLst>
        </p:spPr>
      </p:pic>
      <p:pic>
        <p:nvPicPr>
          <p:cNvPr id="52" name="Picture 51" descr="Table&#10;&#10;Description automatically generated">
            <a:extLst>
              <a:ext uri="{FF2B5EF4-FFF2-40B4-BE49-F238E27FC236}">
                <a16:creationId xmlns:a16="http://schemas.microsoft.com/office/drawing/2014/main" id="{2507D444-F6C4-944D-B173-1E787838F575}"/>
              </a:ext>
            </a:extLst>
          </p:cNvPr>
          <p:cNvPicPr/>
          <p:nvPr/>
        </p:nvPicPr>
        <p:blipFill rotWithShape="1">
          <a:blip r:embed="rId4" cstate="print">
            <a:extLst>
              <a:ext uri="{28A0092B-C50C-407E-A947-70E740481C1C}">
                <a14:useLocalDpi xmlns:a14="http://schemas.microsoft.com/office/drawing/2010/main" val="0"/>
              </a:ext>
            </a:extLst>
          </a:blip>
          <a:srcRect b="6619"/>
          <a:stretch/>
        </p:blipFill>
        <p:spPr>
          <a:xfrm>
            <a:off x="6236778" y="772926"/>
            <a:ext cx="5731510" cy="2956531"/>
          </a:xfrm>
          <a:prstGeom prst="rect">
            <a:avLst/>
          </a:prstGeom>
        </p:spPr>
      </p:pic>
      <p:sp>
        <p:nvSpPr>
          <p:cNvPr id="53" name="TextBox 52">
            <a:extLst>
              <a:ext uri="{FF2B5EF4-FFF2-40B4-BE49-F238E27FC236}">
                <a16:creationId xmlns:a16="http://schemas.microsoft.com/office/drawing/2014/main" id="{88E012D9-1EA0-5E40-976B-F438961284BF}"/>
              </a:ext>
            </a:extLst>
          </p:cNvPr>
          <p:cNvSpPr txBox="1"/>
          <p:nvPr/>
        </p:nvSpPr>
        <p:spPr>
          <a:xfrm>
            <a:off x="178290" y="1141958"/>
            <a:ext cx="5909989" cy="2022593"/>
          </a:xfrm>
          <a:prstGeom prst="rect">
            <a:avLst/>
          </a:prstGeom>
        </p:spPr>
        <p:txBody>
          <a:bodyPr vert="horz" lIns="91440" tIns="45720" rIns="91440" bIns="45720" rtlCol="0">
            <a:normAutofit/>
          </a:bodyPr>
          <a:lstStyle/>
          <a:p>
            <a:pPr defTabSz="914400">
              <a:lnSpc>
                <a:spcPct val="110000"/>
              </a:lnSpc>
              <a:spcAft>
                <a:spcPts val="600"/>
              </a:spcAft>
              <a:buClr>
                <a:schemeClr val="bg1"/>
              </a:buClr>
              <a:buSzPct val="75000"/>
            </a:pPr>
            <a:r>
              <a:rPr lang="en-US" b="1" dirty="0">
                <a:solidFill>
                  <a:schemeClr val="tx2"/>
                </a:solidFill>
              </a:rPr>
              <a:t>Cluster 1 (red dot)</a:t>
            </a:r>
            <a:endParaRPr lang="en-US" dirty="0">
              <a:solidFill>
                <a:schemeClr val="tx2"/>
              </a:solidFill>
            </a:endParaRPr>
          </a:p>
          <a:p>
            <a:pPr algn="just" defTabSz="914400">
              <a:lnSpc>
                <a:spcPct val="110000"/>
              </a:lnSpc>
              <a:spcAft>
                <a:spcPts val="600"/>
              </a:spcAft>
              <a:buClr>
                <a:schemeClr val="bg1"/>
              </a:buClr>
              <a:buSzPct val="75000"/>
            </a:pPr>
            <a:r>
              <a:rPr lang="en-US" dirty="0">
                <a:solidFill>
                  <a:schemeClr val="tx2"/>
                </a:solidFill>
              </a:rPr>
              <a:t>The biggest cluster, scattered all over Bronx, which indicates Italian, Fast Food and Mexican restaurants are well appreciated by a wide range of neighborhoods</a:t>
            </a:r>
          </a:p>
          <a:p>
            <a:pPr marL="228600" indent="-228600" defTabSz="914400">
              <a:lnSpc>
                <a:spcPct val="110000"/>
              </a:lnSpc>
              <a:spcAft>
                <a:spcPts val="600"/>
              </a:spcAft>
              <a:buClr>
                <a:schemeClr val="bg1"/>
              </a:buClr>
              <a:buSzPct val="75000"/>
              <a:buFont typeface="+mj-lt"/>
              <a:buAutoNum type="arabicPeriod"/>
            </a:pPr>
            <a:endParaRPr lang="en-US" dirty="0">
              <a:solidFill>
                <a:schemeClr val="tx2"/>
              </a:solidFill>
            </a:endParaRPr>
          </a:p>
        </p:txBody>
      </p:sp>
      <p:sp>
        <p:nvSpPr>
          <p:cNvPr id="54" name="Rectangle 53">
            <a:extLst>
              <a:ext uri="{FF2B5EF4-FFF2-40B4-BE49-F238E27FC236}">
                <a16:creationId xmlns:a16="http://schemas.microsoft.com/office/drawing/2014/main" id="{AD817081-FC5C-3341-8076-0ED31F1BD635}"/>
              </a:ext>
            </a:extLst>
          </p:cNvPr>
          <p:cNvSpPr/>
          <p:nvPr/>
        </p:nvSpPr>
        <p:spPr>
          <a:xfrm>
            <a:off x="7148953" y="442679"/>
            <a:ext cx="3907160" cy="338554"/>
          </a:xfrm>
          <a:prstGeom prst="rect">
            <a:avLst/>
          </a:prstGeom>
        </p:spPr>
        <p:txBody>
          <a:bodyPr wrap="none">
            <a:spAutoFit/>
          </a:bodyPr>
          <a:lstStyle/>
          <a:p>
            <a:r>
              <a:rPr lang="en-US" sz="1600" i="1" dirty="0">
                <a:solidFill>
                  <a:schemeClr val="tx2"/>
                </a:solidFill>
              </a:rPr>
              <a:t>Top rows of neighborhoods in Cluster 1</a:t>
            </a:r>
          </a:p>
        </p:txBody>
      </p:sp>
      <p:sp>
        <p:nvSpPr>
          <p:cNvPr id="55" name="Rectangle 54">
            <a:extLst>
              <a:ext uri="{FF2B5EF4-FFF2-40B4-BE49-F238E27FC236}">
                <a16:creationId xmlns:a16="http://schemas.microsoft.com/office/drawing/2014/main" id="{63966999-2F6F-F649-9574-F7B9C8729693}"/>
              </a:ext>
            </a:extLst>
          </p:cNvPr>
          <p:cNvSpPr/>
          <p:nvPr/>
        </p:nvSpPr>
        <p:spPr>
          <a:xfrm>
            <a:off x="871351" y="3622462"/>
            <a:ext cx="4667945" cy="338554"/>
          </a:xfrm>
          <a:prstGeom prst="rect">
            <a:avLst/>
          </a:prstGeom>
        </p:spPr>
        <p:txBody>
          <a:bodyPr wrap="none">
            <a:spAutoFit/>
          </a:bodyPr>
          <a:lstStyle/>
          <a:p>
            <a:r>
              <a:rPr lang="en-US" sz="1600" i="1" dirty="0">
                <a:solidFill>
                  <a:schemeClr val="tx2"/>
                </a:solidFill>
              </a:rPr>
              <a:t>Map of 3 clusters of neighborhoods in Bronx, NY</a:t>
            </a:r>
          </a:p>
        </p:txBody>
      </p:sp>
    </p:spTree>
    <p:extLst>
      <p:ext uri="{BB962C8B-B14F-4D97-AF65-F5344CB8AC3E}">
        <p14:creationId xmlns:p14="http://schemas.microsoft.com/office/powerpoint/2010/main" val="95548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4" name="Rectangle 29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6" name="Rectangle 295">
            <a:extLst>
              <a:ext uri="{FF2B5EF4-FFF2-40B4-BE49-F238E27FC236}">
                <a16:creationId xmlns:a16="http://schemas.microsoft.com/office/drawing/2014/main" id="{7EE60796-BC52-4154-A3A9-773DE8285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8" name="Right Triangle 297">
            <a:extLst>
              <a:ext uri="{FF2B5EF4-FFF2-40B4-BE49-F238E27FC236}">
                <a16:creationId xmlns:a16="http://schemas.microsoft.com/office/drawing/2014/main" id="{81743148-CD08-47B2-BAA4-1406F152B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9892" y="-271110"/>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ight Triangle 29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422741"/>
            <a:ext cx="568289" cy="568289"/>
          </a:xfrm>
          <a:prstGeom prst="rtTriangl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lowchart: Document 301">
            <a:extLst>
              <a:ext uri="{FF2B5EF4-FFF2-40B4-BE49-F238E27FC236}">
                <a16:creationId xmlns:a16="http://schemas.microsoft.com/office/drawing/2014/main" id="{BFEC1042-3FDC-47A3-BCD7-CA9D052F9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209208" y="1858597"/>
            <a:ext cx="6858000" cy="3140811"/>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4" name="Group 30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05" name="Straight Connector 304">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746844-8DC8-9B4B-834A-B66CA6B323AE}"/>
              </a:ext>
            </a:extLst>
          </p:cNvPr>
          <p:cNvSpPr>
            <a:spLocks noGrp="1"/>
          </p:cNvSpPr>
          <p:nvPr>
            <p:ph type="title"/>
          </p:nvPr>
        </p:nvSpPr>
        <p:spPr>
          <a:xfrm>
            <a:off x="143301" y="281965"/>
            <a:ext cx="6159160" cy="939224"/>
          </a:xfrm>
        </p:spPr>
        <p:txBody>
          <a:bodyPr vert="horz" lIns="91440" tIns="45720" rIns="91440" bIns="45720" rtlCol="0" anchor="ctr">
            <a:normAutofit/>
          </a:bodyPr>
          <a:lstStyle/>
          <a:p>
            <a:r>
              <a:rPr lang="en-US" dirty="0">
                <a:solidFill>
                  <a:schemeClr val="tx2"/>
                </a:solidFill>
              </a:rPr>
              <a:t>RESULTS</a:t>
            </a:r>
          </a:p>
        </p:txBody>
      </p:sp>
      <p:pic>
        <p:nvPicPr>
          <p:cNvPr id="45" name="Picture 44" descr="Map&#10;&#10;Description automatically generated">
            <a:extLst>
              <a:ext uri="{FF2B5EF4-FFF2-40B4-BE49-F238E27FC236}">
                <a16:creationId xmlns:a16="http://schemas.microsoft.com/office/drawing/2014/main" id="{6B062424-3E42-BC44-AB1C-C8AACCA8C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114" y="3523320"/>
            <a:ext cx="5945608" cy="2636857"/>
          </a:xfrm>
          <a:prstGeom prst="rect">
            <a:avLst/>
          </a:prstGeom>
        </p:spPr>
      </p:pic>
      <p:pic>
        <p:nvPicPr>
          <p:cNvPr id="48" name="Picture 47" descr="Table&#10;&#10;Description automatically generated">
            <a:extLst>
              <a:ext uri="{FF2B5EF4-FFF2-40B4-BE49-F238E27FC236}">
                <a16:creationId xmlns:a16="http://schemas.microsoft.com/office/drawing/2014/main" id="{5805FB96-A914-0547-A1D3-F815E72B0B8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7514" y="1224201"/>
            <a:ext cx="5731510" cy="1613535"/>
          </a:xfrm>
          <a:prstGeom prst="rect">
            <a:avLst/>
          </a:prstGeom>
        </p:spPr>
      </p:pic>
      <p:pic>
        <p:nvPicPr>
          <p:cNvPr id="49" name="Picture 48" descr="Graphical user interface&#10;&#10;Description automatically generated with medium confidence">
            <a:extLst>
              <a:ext uri="{FF2B5EF4-FFF2-40B4-BE49-F238E27FC236}">
                <a16:creationId xmlns:a16="http://schemas.microsoft.com/office/drawing/2014/main" id="{F6050218-8D3C-4B4D-AD72-FE2E80F0C8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8423"/>
          <a:stretch/>
        </p:blipFill>
        <p:spPr bwMode="auto">
          <a:xfrm>
            <a:off x="7582938" y="3523320"/>
            <a:ext cx="3020662" cy="2638800"/>
          </a:xfrm>
          <a:prstGeom prst="rect">
            <a:avLst/>
          </a:prstGeom>
          <a:ln>
            <a:noFill/>
          </a:ln>
          <a:extLst>
            <a:ext uri="{53640926-AAD7-44D8-BBD7-CCE9431645EC}">
              <a14:shadowObscured xmlns:a14="http://schemas.microsoft.com/office/drawing/2010/main"/>
            </a:ext>
          </a:extLst>
        </p:spPr>
      </p:pic>
      <p:sp>
        <p:nvSpPr>
          <p:cNvPr id="52" name="TextBox 51">
            <a:extLst>
              <a:ext uri="{FF2B5EF4-FFF2-40B4-BE49-F238E27FC236}">
                <a16:creationId xmlns:a16="http://schemas.microsoft.com/office/drawing/2014/main" id="{2C309956-10F5-0E47-8C94-8FA16EFC95F5}"/>
              </a:ext>
            </a:extLst>
          </p:cNvPr>
          <p:cNvSpPr txBox="1"/>
          <p:nvPr/>
        </p:nvSpPr>
        <p:spPr>
          <a:xfrm>
            <a:off x="178290" y="1141958"/>
            <a:ext cx="5909989" cy="2022593"/>
          </a:xfrm>
          <a:prstGeom prst="rect">
            <a:avLst/>
          </a:prstGeom>
        </p:spPr>
        <p:txBody>
          <a:bodyPr vert="horz" lIns="91440" tIns="45720" rIns="91440" bIns="45720" rtlCol="0">
            <a:normAutofit/>
          </a:bodyPr>
          <a:lstStyle/>
          <a:p>
            <a:pPr defTabSz="914400">
              <a:lnSpc>
                <a:spcPct val="110000"/>
              </a:lnSpc>
              <a:spcAft>
                <a:spcPts val="600"/>
              </a:spcAft>
              <a:buClr>
                <a:schemeClr val="bg1"/>
              </a:buClr>
              <a:buSzPct val="75000"/>
            </a:pPr>
            <a:r>
              <a:rPr lang="en-US" b="1" dirty="0">
                <a:solidFill>
                  <a:schemeClr val="tx2"/>
                </a:solidFill>
              </a:rPr>
              <a:t>Cluster 2 (purple dot)</a:t>
            </a:r>
            <a:endParaRPr lang="en-US" dirty="0">
              <a:solidFill>
                <a:schemeClr val="tx2"/>
              </a:solidFill>
            </a:endParaRPr>
          </a:p>
          <a:p>
            <a:pPr algn="just" defTabSz="914400">
              <a:lnSpc>
                <a:spcPct val="110000"/>
              </a:lnSpc>
              <a:spcAft>
                <a:spcPts val="600"/>
              </a:spcAft>
              <a:buClr>
                <a:schemeClr val="bg1"/>
              </a:buClr>
              <a:buSzPct val="75000"/>
            </a:pPr>
            <a:r>
              <a:rPr lang="en-US" dirty="0">
                <a:solidFill>
                  <a:schemeClr val="tx2"/>
                </a:solidFill>
              </a:rPr>
              <a:t>The second cluster is much smaller than the first cluster, and mostly located in the northern part of Bronx, with Caribbean and Chinese cuisines as the most popular in the area</a:t>
            </a:r>
          </a:p>
        </p:txBody>
      </p:sp>
      <p:sp>
        <p:nvSpPr>
          <p:cNvPr id="53" name="Rectangle 52">
            <a:extLst>
              <a:ext uri="{FF2B5EF4-FFF2-40B4-BE49-F238E27FC236}">
                <a16:creationId xmlns:a16="http://schemas.microsoft.com/office/drawing/2014/main" id="{E0DE518E-69DC-E344-9314-2939A257F4BE}"/>
              </a:ext>
            </a:extLst>
          </p:cNvPr>
          <p:cNvSpPr/>
          <p:nvPr/>
        </p:nvSpPr>
        <p:spPr>
          <a:xfrm>
            <a:off x="7432334" y="2887088"/>
            <a:ext cx="3321871" cy="338554"/>
          </a:xfrm>
          <a:prstGeom prst="rect">
            <a:avLst/>
          </a:prstGeom>
        </p:spPr>
        <p:txBody>
          <a:bodyPr wrap="none">
            <a:spAutoFit/>
          </a:bodyPr>
          <a:lstStyle/>
          <a:p>
            <a:r>
              <a:rPr lang="en-US" sz="1600" i="1" dirty="0">
                <a:solidFill>
                  <a:schemeClr val="tx2"/>
                </a:solidFill>
              </a:rPr>
              <a:t>List of neighborhoods in Cluster 2</a:t>
            </a:r>
          </a:p>
        </p:txBody>
      </p:sp>
      <p:sp>
        <p:nvSpPr>
          <p:cNvPr id="54" name="Rectangle 53">
            <a:extLst>
              <a:ext uri="{FF2B5EF4-FFF2-40B4-BE49-F238E27FC236}">
                <a16:creationId xmlns:a16="http://schemas.microsoft.com/office/drawing/2014/main" id="{BF0E2E33-53C9-4A42-9EA7-DBF6E66BB8FD}"/>
              </a:ext>
            </a:extLst>
          </p:cNvPr>
          <p:cNvSpPr/>
          <p:nvPr/>
        </p:nvSpPr>
        <p:spPr>
          <a:xfrm>
            <a:off x="874946" y="6140820"/>
            <a:ext cx="4667945" cy="338554"/>
          </a:xfrm>
          <a:prstGeom prst="rect">
            <a:avLst/>
          </a:prstGeom>
        </p:spPr>
        <p:txBody>
          <a:bodyPr wrap="none">
            <a:spAutoFit/>
          </a:bodyPr>
          <a:lstStyle/>
          <a:p>
            <a:r>
              <a:rPr lang="en-US" sz="1600" i="1" dirty="0">
                <a:solidFill>
                  <a:schemeClr val="tx2"/>
                </a:solidFill>
              </a:rPr>
              <a:t>Map of 3 clusters of neighborhoods in Bronx, NY</a:t>
            </a:r>
          </a:p>
        </p:txBody>
      </p:sp>
    </p:spTree>
    <p:extLst>
      <p:ext uri="{BB962C8B-B14F-4D97-AF65-F5344CB8AC3E}">
        <p14:creationId xmlns:p14="http://schemas.microsoft.com/office/powerpoint/2010/main" val="931621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4" name="Rectangle 29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6" name="Rectangle 295">
            <a:extLst>
              <a:ext uri="{FF2B5EF4-FFF2-40B4-BE49-F238E27FC236}">
                <a16:creationId xmlns:a16="http://schemas.microsoft.com/office/drawing/2014/main" id="{7EE60796-BC52-4154-A3A9-773DE8285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8" name="Right Triangle 297">
            <a:extLst>
              <a:ext uri="{FF2B5EF4-FFF2-40B4-BE49-F238E27FC236}">
                <a16:creationId xmlns:a16="http://schemas.microsoft.com/office/drawing/2014/main" id="{81743148-CD08-47B2-BAA4-1406F152B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9892" y="-271110"/>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ight Triangle 29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422741"/>
            <a:ext cx="568289" cy="568289"/>
          </a:xfrm>
          <a:prstGeom prst="rtTriangl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lowchart: Document 301">
            <a:extLst>
              <a:ext uri="{FF2B5EF4-FFF2-40B4-BE49-F238E27FC236}">
                <a16:creationId xmlns:a16="http://schemas.microsoft.com/office/drawing/2014/main" id="{BFEC1042-3FDC-47A3-BCD7-CA9D052F9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209208" y="1858597"/>
            <a:ext cx="6858000" cy="3140811"/>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4" name="Group 30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05" name="Straight Connector 304">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746844-8DC8-9B4B-834A-B66CA6B323AE}"/>
              </a:ext>
            </a:extLst>
          </p:cNvPr>
          <p:cNvSpPr>
            <a:spLocks noGrp="1"/>
          </p:cNvSpPr>
          <p:nvPr>
            <p:ph type="title"/>
          </p:nvPr>
        </p:nvSpPr>
        <p:spPr>
          <a:xfrm>
            <a:off x="143301" y="281965"/>
            <a:ext cx="6159160" cy="939224"/>
          </a:xfrm>
        </p:spPr>
        <p:txBody>
          <a:bodyPr vert="horz" lIns="91440" tIns="45720" rIns="91440" bIns="45720" rtlCol="0" anchor="ctr">
            <a:normAutofit/>
          </a:bodyPr>
          <a:lstStyle/>
          <a:p>
            <a:r>
              <a:rPr lang="en-US" dirty="0">
                <a:solidFill>
                  <a:schemeClr val="tx2"/>
                </a:solidFill>
              </a:rPr>
              <a:t>RESULTS</a:t>
            </a:r>
          </a:p>
        </p:txBody>
      </p:sp>
      <p:pic>
        <p:nvPicPr>
          <p:cNvPr id="45" name="Picture 44" descr="Map&#10;&#10;Description automatically generated">
            <a:extLst>
              <a:ext uri="{FF2B5EF4-FFF2-40B4-BE49-F238E27FC236}">
                <a16:creationId xmlns:a16="http://schemas.microsoft.com/office/drawing/2014/main" id="{6B062424-3E42-BC44-AB1C-C8AACCA8C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12" y="3747959"/>
            <a:ext cx="5947541" cy="2637714"/>
          </a:xfrm>
          <a:prstGeom prst="rect">
            <a:avLst/>
          </a:prstGeom>
        </p:spPr>
      </p:pic>
      <p:pic>
        <p:nvPicPr>
          <p:cNvPr id="50" name="Picture 49" descr="Table&#10;&#10;Description automatically generated">
            <a:extLst>
              <a:ext uri="{FF2B5EF4-FFF2-40B4-BE49-F238E27FC236}">
                <a16:creationId xmlns:a16="http://schemas.microsoft.com/office/drawing/2014/main" id="{21D0FF30-422A-3542-B7FC-009570AC25F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95834" y="1141958"/>
            <a:ext cx="5731510" cy="2167890"/>
          </a:xfrm>
          <a:prstGeom prst="rect">
            <a:avLst/>
          </a:prstGeom>
        </p:spPr>
      </p:pic>
      <p:pic>
        <p:nvPicPr>
          <p:cNvPr id="51" name="Picture 50" descr="Chart&#10;&#10;Description automatically generated">
            <a:extLst>
              <a:ext uri="{FF2B5EF4-FFF2-40B4-BE49-F238E27FC236}">
                <a16:creationId xmlns:a16="http://schemas.microsoft.com/office/drawing/2014/main" id="{00E7223C-83FD-D448-B78A-2E857E02B6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8101"/>
          <a:stretch/>
        </p:blipFill>
        <p:spPr bwMode="auto">
          <a:xfrm>
            <a:off x="7588851" y="3746873"/>
            <a:ext cx="2945476" cy="2638800"/>
          </a:xfrm>
          <a:prstGeom prst="rect">
            <a:avLst/>
          </a:prstGeom>
          <a:ln>
            <a:noFill/>
          </a:ln>
          <a:extLst>
            <a:ext uri="{53640926-AAD7-44D8-BBD7-CCE9431645EC}">
              <a14:shadowObscured xmlns:a14="http://schemas.microsoft.com/office/drawing/2010/main"/>
            </a:ext>
          </a:extLst>
        </p:spPr>
      </p:pic>
      <p:sp>
        <p:nvSpPr>
          <p:cNvPr id="52" name="TextBox 51">
            <a:extLst>
              <a:ext uri="{FF2B5EF4-FFF2-40B4-BE49-F238E27FC236}">
                <a16:creationId xmlns:a16="http://schemas.microsoft.com/office/drawing/2014/main" id="{2C309956-10F5-0E47-8C94-8FA16EFC95F5}"/>
              </a:ext>
            </a:extLst>
          </p:cNvPr>
          <p:cNvSpPr txBox="1"/>
          <p:nvPr/>
        </p:nvSpPr>
        <p:spPr>
          <a:xfrm>
            <a:off x="178290" y="1141958"/>
            <a:ext cx="5909989" cy="2022593"/>
          </a:xfrm>
          <a:prstGeom prst="rect">
            <a:avLst/>
          </a:prstGeom>
        </p:spPr>
        <p:txBody>
          <a:bodyPr vert="horz" lIns="91440" tIns="45720" rIns="91440" bIns="45720" rtlCol="0">
            <a:normAutofit/>
          </a:bodyPr>
          <a:lstStyle/>
          <a:p>
            <a:pPr defTabSz="914400">
              <a:lnSpc>
                <a:spcPct val="110000"/>
              </a:lnSpc>
              <a:spcAft>
                <a:spcPts val="600"/>
              </a:spcAft>
              <a:buClr>
                <a:schemeClr val="bg1"/>
              </a:buClr>
              <a:buSzPct val="75000"/>
            </a:pPr>
            <a:r>
              <a:rPr lang="en-US" b="1" dirty="0">
                <a:solidFill>
                  <a:schemeClr val="tx2"/>
                </a:solidFill>
              </a:rPr>
              <a:t>Cluster 3 (green dot)</a:t>
            </a:r>
            <a:endParaRPr lang="en-US" dirty="0">
              <a:solidFill>
                <a:schemeClr val="tx2"/>
              </a:solidFill>
            </a:endParaRPr>
          </a:p>
          <a:p>
            <a:pPr algn="just" defTabSz="914400">
              <a:lnSpc>
                <a:spcPct val="110000"/>
              </a:lnSpc>
              <a:spcAft>
                <a:spcPts val="600"/>
              </a:spcAft>
              <a:buClr>
                <a:schemeClr val="bg1"/>
              </a:buClr>
              <a:buSzPct val="75000"/>
            </a:pPr>
            <a:r>
              <a:rPr lang="en-US" dirty="0">
                <a:solidFill>
                  <a:schemeClr val="tx2"/>
                </a:solidFill>
              </a:rPr>
              <a:t>The third cluster is slightly larger than the second cluster, and generally located in the opposite area </a:t>
            </a:r>
            <a:r>
              <a:rPr lang="en-US" dirty="0" err="1">
                <a:solidFill>
                  <a:schemeClr val="tx2"/>
                </a:solidFill>
              </a:rPr>
              <a:t>ie</a:t>
            </a:r>
            <a:r>
              <a:rPr lang="en-US" dirty="0">
                <a:solidFill>
                  <a:schemeClr val="tx2"/>
                </a:solidFill>
              </a:rPr>
              <a:t>. southern part of Bronx, with Spanish restaurants being the people’s </a:t>
            </a:r>
            <a:r>
              <a:rPr lang="en-US" dirty="0" err="1">
                <a:solidFill>
                  <a:schemeClr val="tx2"/>
                </a:solidFill>
              </a:rPr>
              <a:t>favourite</a:t>
            </a:r>
            <a:r>
              <a:rPr lang="en-US" dirty="0">
                <a:solidFill>
                  <a:schemeClr val="tx2"/>
                </a:solidFill>
              </a:rPr>
              <a:t> who stay in the neighborhoods</a:t>
            </a:r>
          </a:p>
        </p:txBody>
      </p:sp>
      <p:sp>
        <p:nvSpPr>
          <p:cNvPr id="44" name="Rectangle 43">
            <a:extLst>
              <a:ext uri="{FF2B5EF4-FFF2-40B4-BE49-F238E27FC236}">
                <a16:creationId xmlns:a16="http://schemas.microsoft.com/office/drawing/2014/main" id="{EB8F0A5D-853B-8949-AB74-DD21886EB260}"/>
              </a:ext>
            </a:extLst>
          </p:cNvPr>
          <p:cNvSpPr/>
          <p:nvPr/>
        </p:nvSpPr>
        <p:spPr>
          <a:xfrm>
            <a:off x="7400654" y="3282873"/>
            <a:ext cx="3321871" cy="338554"/>
          </a:xfrm>
          <a:prstGeom prst="rect">
            <a:avLst/>
          </a:prstGeom>
        </p:spPr>
        <p:txBody>
          <a:bodyPr wrap="none">
            <a:spAutoFit/>
          </a:bodyPr>
          <a:lstStyle/>
          <a:p>
            <a:r>
              <a:rPr lang="en-US" sz="1600" i="1" dirty="0">
                <a:solidFill>
                  <a:schemeClr val="tx2"/>
                </a:solidFill>
              </a:rPr>
              <a:t>List of neighborhoods in Cluster 3</a:t>
            </a:r>
          </a:p>
        </p:txBody>
      </p:sp>
      <p:sp>
        <p:nvSpPr>
          <p:cNvPr id="46" name="Rectangle 45">
            <a:extLst>
              <a:ext uri="{FF2B5EF4-FFF2-40B4-BE49-F238E27FC236}">
                <a16:creationId xmlns:a16="http://schemas.microsoft.com/office/drawing/2014/main" id="{3D661828-F564-894B-B5AF-978861264A6F}"/>
              </a:ext>
            </a:extLst>
          </p:cNvPr>
          <p:cNvSpPr/>
          <p:nvPr/>
        </p:nvSpPr>
        <p:spPr>
          <a:xfrm>
            <a:off x="898310" y="6386484"/>
            <a:ext cx="4667945" cy="338554"/>
          </a:xfrm>
          <a:prstGeom prst="rect">
            <a:avLst/>
          </a:prstGeom>
        </p:spPr>
        <p:txBody>
          <a:bodyPr wrap="none">
            <a:spAutoFit/>
          </a:bodyPr>
          <a:lstStyle/>
          <a:p>
            <a:r>
              <a:rPr lang="en-US" sz="1600" i="1" dirty="0">
                <a:solidFill>
                  <a:schemeClr val="tx2"/>
                </a:solidFill>
              </a:rPr>
              <a:t>Map of 3 clusters of neighborhoods in Bronx, NY</a:t>
            </a:r>
          </a:p>
        </p:txBody>
      </p:sp>
    </p:spTree>
    <p:extLst>
      <p:ext uri="{BB962C8B-B14F-4D97-AF65-F5344CB8AC3E}">
        <p14:creationId xmlns:p14="http://schemas.microsoft.com/office/powerpoint/2010/main" val="775034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4" name="Rectangle 29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6" name="Rectangle 295">
            <a:extLst>
              <a:ext uri="{FF2B5EF4-FFF2-40B4-BE49-F238E27FC236}">
                <a16:creationId xmlns:a16="http://schemas.microsoft.com/office/drawing/2014/main" id="{7EE60796-BC52-4154-A3A9-773DE8285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8" name="Right Triangle 297">
            <a:extLst>
              <a:ext uri="{FF2B5EF4-FFF2-40B4-BE49-F238E27FC236}">
                <a16:creationId xmlns:a16="http://schemas.microsoft.com/office/drawing/2014/main" id="{81743148-CD08-47B2-BAA4-1406F152B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9892" y="-271110"/>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ight Triangle 29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422741"/>
            <a:ext cx="568289" cy="568289"/>
          </a:xfrm>
          <a:prstGeom prst="rtTriangl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lowchart: Document 301">
            <a:extLst>
              <a:ext uri="{FF2B5EF4-FFF2-40B4-BE49-F238E27FC236}">
                <a16:creationId xmlns:a16="http://schemas.microsoft.com/office/drawing/2014/main" id="{BFEC1042-3FDC-47A3-BCD7-CA9D052F9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209208" y="1858597"/>
            <a:ext cx="6858000" cy="3140811"/>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4" name="Group 30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05" name="Straight Connector 304">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746844-8DC8-9B4B-834A-B66CA6B323AE}"/>
              </a:ext>
            </a:extLst>
          </p:cNvPr>
          <p:cNvSpPr>
            <a:spLocks noGrp="1"/>
          </p:cNvSpPr>
          <p:nvPr>
            <p:ph type="title"/>
          </p:nvPr>
        </p:nvSpPr>
        <p:spPr>
          <a:xfrm>
            <a:off x="143301" y="363853"/>
            <a:ext cx="6159160" cy="939224"/>
          </a:xfrm>
        </p:spPr>
        <p:txBody>
          <a:bodyPr vert="horz" lIns="91440" tIns="45720" rIns="91440" bIns="45720" rtlCol="0" anchor="ctr">
            <a:normAutofit/>
          </a:bodyPr>
          <a:lstStyle/>
          <a:p>
            <a:r>
              <a:rPr lang="en-US" dirty="0">
                <a:solidFill>
                  <a:schemeClr val="tx2"/>
                </a:solidFill>
              </a:rPr>
              <a:t>RECOMMENDATION</a:t>
            </a:r>
          </a:p>
        </p:txBody>
      </p:sp>
      <p:sp>
        <p:nvSpPr>
          <p:cNvPr id="52" name="TextBox 51">
            <a:extLst>
              <a:ext uri="{FF2B5EF4-FFF2-40B4-BE49-F238E27FC236}">
                <a16:creationId xmlns:a16="http://schemas.microsoft.com/office/drawing/2014/main" id="{2C309956-10F5-0E47-8C94-8FA16EFC95F5}"/>
              </a:ext>
            </a:extLst>
          </p:cNvPr>
          <p:cNvSpPr txBox="1"/>
          <p:nvPr/>
        </p:nvSpPr>
        <p:spPr>
          <a:xfrm>
            <a:off x="178291" y="1141958"/>
            <a:ext cx="7209044" cy="5434074"/>
          </a:xfrm>
          <a:prstGeom prst="rect">
            <a:avLst/>
          </a:prstGeom>
        </p:spPr>
        <p:txBody>
          <a:bodyPr vert="horz" lIns="91440" tIns="45720" rIns="91440" bIns="45720" rtlCol="0">
            <a:normAutofit fontScale="92500" lnSpcReduction="20000"/>
          </a:bodyPr>
          <a:lstStyle/>
          <a:p>
            <a:pPr marL="285750" indent="-285750" algn="just" defTabSz="914400">
              <a:lnSpc>
                <a:spcPct val="160000"/>
              </a:lnSpc>
              <a:spcAft>
                <a:spcPts val="600"/>
              </a:spcAft>
              <a:buClr>
                <a:schemeClr val="tx2"/>
              </a:buClr>
              <a:buSzPct val="75000"/>
              <a:buFont typeface="Wingdings" pitchFamily="2" charset="2"/>
              <a:buChar char="Ø"/>
            </a:pPr>
            <a:r>
              <a:rPr lang="en-US" dirty="0">
                <a:solidFill>
                  <a:schemeClr val="tx2"/>
                </a:solidFill>
                <a:sym typeface="Wingdings" pitchFamily="2" charset="2"/>
              </a:rPr>
              <a:t>Similar way of recommendation to tourists, regardless of preferred cuisines or neighborhoods clusters</a:t>
            </a:r>
          </a:p>
          <a:p>
            <a:pPr marL="285750" indent="-285750" algn="just" defTabSz="914400">
              <a:lnSpc>
                <a:spcPct val="160000"/>
              </a:lnSpc>
              <a:spcAft>
                <a:spcPts val="600"/>
              </a:spcAft>
              <a:buClr>
                <a:schemeClr val="tx2"/>
              </a:buClr>
              <a:buSzPct val="75000"/>
              <a:buFont typeface="Wingdings" pitchFamily="2" charset="2"/>
              <a:buChar char="Ø"/>
            </a:pPr>
            <a:r>
              <a:rPr lang="en-US" dirty="0">
                <a:solidFill>
                  <a:schemeClr val="tx2"/>
                </a:solidFill>
                <a:sym typeface="Wingdings" pitchFamily="2" charset="2"/>
              </a:rPr>
              <a:t>Craving for Italian and Mexican cuisines, Cluster 1 neighborhoods is ideal for staycation</a:t>
            </a:r>
          </a:p>
          <a:p>
            <a:pPr marL="285750" indent="-285750" algn="just" defTabSz="914400">
              <a:lnSpc>
                <a:spcPct val="160000"/>
              </a:lnSpc>
              <a:spcAft>
                <a:spcPts val="600"/>
              </a:spcAft>
              <a:buClr>
                <a:schemeClr val="tx2"/>
              </a:buClr>
              <a:buSzPct val="75000"/>
              <a:buFont typeface="Wingdings" pitchFamily="2" charset="2"/>
              <a:buChar char="Ø"/>
            </a:pPr>
            <a:r>
              <a:rPr lang="en-US" dirty="0">
                <a:solidFill>
                  <a:schemeClr val="tx2"/>
                </a:solidFill>
                <a:sym typeface="Wingdings" pitchFamily="2" charset="2"/>
              </a:rPr>
              <a:t>Fans of Caribbean, Chinese or Spanish food, the other two clusters are more suitable, depending on which cuisines</a:t>
            </a:r>
          </a:p>
          <a:p>
            <a:pPr marL="285750" indent="-285750" algn="just" defTabSz="914400">
              <a:lnSpc>
                <a:spcPct val="160000"/>
              </a:lnSpc>
              <a:spcAft>
                <a:spcPts val="600"/>
              </a:spcAft>
              <a:buClr>
                <a:schemeClr val="tx2"/>
              </a:buClr>
              <a:buSzPct val="75000"/>
              <a:buFont typeface="Wingdings" pitchFamily="2" charset="2"/>
              <a:buChar char="Ø"/>
            </a:pPr>
            <a:r>
              <a:rPr lang="en-US" dirty="0">
                <a:solidFill>
                  <a:schemeClr val="tx2"/>
                </a:solidFill>
                <a:sym typeface="Wingdings" pitchFamily="2" charset="2"/>
              </a:rPr>
              <a:t>The role of this recommendation is to facilitate tourists in choosing the right location to stay, mainly based on food factor</a:t>
            </a:r>
          </a:p>
          <a:p>
            <a:pPr marL="285750" indent="-285750" algn="just" defTabSz="914400">
              <a:lnSpc>
                <a:spcPct val="160000"/>
              </a:lnSpc>
              <a:spcAft>
                <a:spcPts val="600"/>
              </a:spcAft>
              <a:buClr>
                <a:schemeClr val="bg1"/>
              </a:buClr>
              <a:buSzPct val="75000"/>
              <a:buFont typeface="Wingdings" pitchFamily="2" charset="2"/>
              <a:buChar char="Ø"/>
            </a:pPr>
            <a:endParaRPr lang="en-US" dirty="0">
              <a:solidFill>
                <a:schemeClr val="tx2"/>
              </a:solidFill>
              <a:sym typeface="Wingdings" pitchFamily="2" charset="2"/>
            </a:endParaRPr>
          </a:p>
          <a:p>
            <a:pPr algn="just" defTabSz="914400">
              <a:lnSpc>
                <a:spcPct val="160000"/>
              </a:lnSpc>
              <a:spcAft>
                <a:spcPts val="600"/>
              </a:spcAft>
              <a:buClr>
                <a:schemeClr val="bg1"/>
              </a:buClr>
              <a:buSzPct val="75000"/>
            </a:pPr>
            <a:r>
              <a:rPr lang="en-US" b="1" u="sng" dirty="0">
                <a:solidFill>
                  <a:schemeClr val="tx2"/>
                </a:solidFill>
                <a:sym typeface="Wingdings" pitchFamily="2" charset="2"/>
              </a:rPr>
              <a:t>Highlight:</a:t>
            </a:r>
          </a:p>
          <a:p>
            <a:pPr algn="just" defTabSz="914400">
              <a:lnSpc>
                <a:spcPct val="160000"/>
              </a:lnSpc>
              <a:spcAft>
                <a:spcPts val="600"/>
              </a:spcAft>
              <a:buClr>
                <a:schemeClr val="bg1"/>
              </a:buClr>
              <a:buSzPct val="75000"/>
            </a:pPr>
            <a:r>
              <a:rPr lang="en-US" i="1" dirty="0">
                <a:solidFill>
                  <a:schemeClr val="tx2"/>
                </a:solidFill>
              </a:rPr>
              <a:t>The model can also be implemented on other boroughs in New York City, as well as any city in the world, provided there is sufficient dataset from Foursquare for clustering modeling</a:t>
            </a:r>
            <a:endParaRPr lang="en-US" i="1" dirty="0">
              <a:solidFill>
                <a:schemeClr val="tx2"/>
              </a:solidFill>
              <a:sym typeface="Wingdings" pitchFamily="2" charset="2"/>
            </a:endParaRPr>
          </a:p>
        </p:txBody>
      </p:sp>
      <p:pic>
        <p:nvPicPr>
          <p:cNvPr id="4" name="Graphic 3" descr="Whole pizza outline">
            <a:extLst>
              <a:ext uri="{FF2B5EF4-FFF2-40B4-BE49-F238E27FC236}">
                <a16:creationId xmlns:a16="http://schemas.microsoft.com/office/drawing/2014/main" id="{F23DA0EE-71DE-9F43-BA8F-6C4F8ED586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6437" y="1903166"/>
            <a:ext cx="914400" cy="914400"/>
          </a:xfrm>
          <a:prstGeom prst="rect">
            <a:avLst/>
          </a:prstGeom>
        </p:spPr>
      </p:pic>
      <p:pic>
        <p:nvPicPr>
          <p:cNvPr id="6" name="Graphic 5" descr="Taco outline">
            <a:extLst>
              <a:ext uri="{FF2B5EF4-FFF2-40B4-BE49-F238E27FC236}">
                <a16:creationId xmlns:a16="http://schemas.microsoft.com/office/drawing/2014/main" id="{1C7CB49B-641B-0D4F-9457-B4B75D30D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7745" y="1068225"/>
            <a:ext cx="914400" cy="914400"/>
          </a:xfrm>
          <a:prstGeom prst="rect">
            <a:avLst/>
          </a:prstGeom>
        </p:spPr>
      </p:pic>
      <p:pic>
        <p:nvPicPr>
          <p:cNvPr id="8" name="Graphic 7" descr="Catering outline">
            <a:extLst>
              <a:ext uri="{FF2B5EF4-FFF2-40B4-BE49-F238E27FC236}">
                <a16:creationId xmlns:a16="http://schemas.microsoft.com/office/drawing/2014/main" id="{0D989D08-A2D4-FA45-8F4F-A56868621D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32" y="4815208"/>
            <a:ext cx="914400" cy="914400"/>
          </a:xfrm>
          <a:prstGeom prst="rect">
            <a:avLst/>
          </a:prstGeom>
        </p:spPr>
      </p:pic>
      <p:pic>
        <p:nvPicPr>
          <p:cNvPr id="10" name="Graphic 9" descr="Tropical scene outline">
            <a:extLst>
              <a:ext uri="{FF2B5EF4-FFF2-40B4-BE49-F238E27FC236}">
                <a16:creationId xmlns:a16="http://schemas.microsoft.com/office/drawing/2014/main" id="{A29C9032-B860-4C44-AFE2-20F1F6C774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4341" y="3886675"/>
            <a:ext cx="914400" cy="914400"/>
          </a:xfrm>
          <a:prstGeom prst="rect">
            <a:avLst/>
          </a:prstGeom>
        </p:spPr>
      </p:pic>
      <p:pic>
        <p:nvPicPr>
          <p:cNvPr id="12" name="Graphic 11" descr="Pie outline">
            <a:extLst>
              <a:ext uri="{FF2B5EF4-FFF2-40B4-BE49-F238E27FC236}">
                <a16:creationId xmlns:a16="http://schemas.microsoft.com/office/drawing/2014/main" id="{0FEEF20C-990D-5249-9889-CF2806120C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11252" y="3411409"/>
            <a:ext cx="914400" cy="914400"/>
          </a:xfrm>
          <a:prstGeom prst="rect">
            <a:avLst/>
          </a:prstGeom>
        </p:spPr>
      </p:pic>
      <p:sp>
        <p:nvSpPr>
          <p:cNvPr id="13" name="Oval 12">
            <a:extLst>
              <a:ext uri="{FF2B5EF4-FFF2-40B4-BE49-F238E27FC236}">
                <a16:creationId xmlns:a16="http://schemas.microsoft.com/office/drawing/2014/main" id="{35F3C937-509F-5340-BFD2-37AC571A7897}"/>
              </a:ext>
            </a:extLst>
          </p:cNvPr>
          <p:cNvSpPr>
            <a:spLocks noChangeAspect="1"/>
          </p:cNvSpPr>
          <p:nvPr/>
        </p:nvSpPr>
        <p:spPr>
          <a:xfrm>
            <a:off x="8732822" y="906014"/>
            <a:ext cx="2597015" cy="259556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Oval 88">
            <a:extLst>
              <a:ext uri="{FF2B5EF4-FFF2-40B4-BE49-F238E27FC236}">
                <a16:creationId xmlns:a16="http://schemas.microsoft.com/office/drawing/2014/main" id="{99195A98-BD7F-D546-8A3A-3B2E08BAF4F8}"/>
              </a:ext>
            </a:extLst>
          </p:cNvPr>
          <p:cNvSpPr>
            <a:spLocks noChangeAspect="1"/>
          </p:cNvSpPr>
          <p:nvPr/>
        </p:nvSpPr>
        <p:spPr>
          <a:xfrm>
            <a:off x="7587930" y="3689793"/>
            <a:ext cx="2597015" cy="259556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Oval 89">
            <a:extLst>
              <a:ext uri="{FF2B5EF4-FFF2-40B4-BE49-F238E27FC236}">
                <a16:creationId xmlns:a16="http://schemas.microsoft.com/office/drawing/2014/main" id="{476F31EB-1AFA-3640-BE86-D81BABF7D27D}"/>
              </a:ext>
            </a:extLst>
          </p:cNvPr>
          <p:cNvSpPr>
            <a:spLocks noChangeAspect="1"/>
          </p:cNvSpPr>
          <p:nvPr/>
        </p:nvSpPr>
        <p:spPr>
          <a:xfrm>
            <a:off x="9851010" y="3261201"/>
            <a:ext cx="1803471" cy="180246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8629630-B051-9F46-8CD9-EA13474CF253}"/>
              </a:ext>
            </a:extLst>
          </p:cNvPr>
          <p:cNvSpPr txBox="1"/>
          <p:nvPr/>
        </p:nvSpPr>
        <p:spPr>
          <a:xfrm>
            <a:off x="9722176" y="2400475"/>
            <a:ext cx="814647" cy="369332"/>
          </a:xfrm>
          <a:prstGeom prst="rect">
            <a:avLst/>
          </a:prstGeom>
          <a:noFill/>
        </p:spPr>
        <p:txBody>
          <a:bodyPr wrap="none" rtlCol="0">
            <a:spAutoFit/>
          </a:bodyPr>
          <a:lstStyle/>
          <a:p>
            <a:r>
              <a:rPr lang="en-US" i="1" dirty="0"/>
              <a:t>Italian</a:t>
            </a:r>
          </a:p>
        </p:txBody>
      </p:sp>
      <p:sp>
        <p:nvSpPr>
          <p:cNvPr id="92" name="TextBox 91">
            <a:extLst>
              <a:ext uri="{FF2B5EF4-FFF2-40B4-BE49-F238E27FC236}">
                <a16:creationId xmlns:a16="http://schemas.microsoft.com/office/drawing/2014/main" id="{A5965E00-1A5E-AD47-A1D5-FF8A9F375B5F}"/>
              </a:ext>
            </a:extLst>
          </p:cNvPr>
          <p:cNvSpPr txBox="1"/>
          <p:nvPr/>
        </p:nvSpPr>
        <p:spPr>
          <a:xfrm>
            <a:off x="10192057" y="1721252"/>
            <a:ext cx="1056956" cy="369332"/>
          </a:xfrm>
          <a:prstGeom prst="rect">
            <a:avLst/>
          </a:prstGeom>
          <a:noFill/>
        </p:spPr>
        <p:txBody>
          <a:bodyPr wrap="none" rtlCol="0">
            <a:spAutoFit/>
          </a:bodyPr>
          <a:lstStyle/>
          <a:p>
            <a:r>
              <a:rPr lang="en-US" i="1" dirty="0"/>
              <a:t>Mexican</a:t>
            </a:r>
          </a:p>
        </p:txBody>
      </p:sp>
      <p:sp>
        <p:nvSpPr>
          <p:cNvPr id="93" name="TextBox 92">
            <a:extLst>
              <a:ext uri="{FF2B5EF4-FFF2-40B4-BE49-F238E27FC236}">
                <a16:creationId xmlns:a16="http://schemas.microsoft.com/office/drawing/2014/main" id="{24C1E65E-F545-8D40-A8EE-47C144100F89}"/>
              </a:ext>
            </a:extLst>
          </p:cNvPr>
          <p:cNvSpPr txBox="1"/>
          <p:nvPr/>
        </p:nvSpPr>
        <p:spPr>
          <a:xfrm>
            <a:off x="10564271" y="4150998"/>
            <a:ext cx="1008609" cy="369332"/>
          </a:xfrm>
          <a:prstGeom prst="rect">
            <a:avLst/>
          </a:prstGeom>
          <a:noFill/>
        </p:spPr>
        <p:txBody>
          <a:bodyPr wrap="none" rtlCol="0">
            <a:spAutoFit/>
          </a:bodyPr>
          <a:lstStyle/>
          <a:p>
            <a:r>
              <a:rPr lang="en-US" i="1" dirty="0"/>
              <a:t>Spanish</a:t>
            </a:r>
          </a:p>
        </p:txBody>
      </p:sp>
      <p:sp>
        <p:nvSpPr>
          <p:cNvPr id="94" name="TextBox 93">
            <a:extLst>
              <a:ext uri="{FF2B5EF4-FFF2-40B4-BE49-F238E27FC236}">
                <a16:creationId xmlns:a16="http://schemas.microsoft.com/office/drawing/2014/main" id="{6EE5CD3C-D9AB-F54D-96F4-D8E1A230A61F}"/>
              </a:ext>
            </a:extLst>
          </p:cNvPr>
          <p:cNvSpPr txBox="1"/>
          <p:nvPr/>
        </p:nvSpPr>
        <p:spPr>
          <a:xfrm>
            <a:off x="7686555" y="4229366"/>
            <a:ext cx="1282018" cy="369332"/>
          </a:xfrm>
          <a:prstGeom prst="rect">
            <a:avLst/>
          </a:prstGeom>
          <a:noFill/>
        </p:spPr>
        <p:txBody>
          <a:bodyPr wrap="none" rtlCol="0">
            <a:spAutoFit/>
          </a:bodyPr>
          <a:lstStyle/>
          <a:p>
            <a:r>
              <a:rPr lang="en-US" i="1" dirty="0"/>
              <a:t>Caribbean</a:t>
            </a:r>
          </a:p>
        </p:txBody>
      </p:sp>
      <p:sp>
        <p:nvSpPr>
          <p:cNvPr id="95" name="TextBox 94">
            <a:extLst>
              <a:ext uri="{FF2B5EF4-FFF2-40B4-BE49-F238E27FC236}">
                <a16:creationId xmlns:a16="http://schemas.microsoft.com/office/drawing/2014/main" id="{E1E57463-C0AC-9B4B-B0B3-4132813E28B7}"/>
              </a:ext>
            </a:extLst>
          </p:cNvPr>
          <p:cNvSpPr txBox="1"/>
          <p:nvPr/>
        </p:nvSpPr>
        <p:spPr>
          <a:xfrm>
            <a:off x="8972164" y="5186869"/>
            <a:ext cx="1037463" cy="369332"/>
          </a:xfrm>
          <a:prstGeom prst="rect">
            <a:avLst/>
          </a:prstGeom>
          <a:noFill/>
        </p:spPr>
        <p:txBody>
          <a:bodyPr wrap="none" rtlCol="0">
            <a:spAutoFit/>
          </a:bodyPr>
          <a:lstStyle/>
          <a:p>
            <a:r>
              <a:rPr lang="en-US" i="1" dirty="0"/>
              <a:t>Chinese</a:t>
            </a:r>
          </a:p>
        </p:txBody>
      </p:sp>
      <p:sp>
        <p:nvSpPr>
          <p:cNvPr id="96" name="TextBox 95">
            <a:extLst>
              <a:ext uri="{FF2B5EF4-FFF2-40B4-BE49-F238E27FC236}">
                <a16:creationId xmlns:a16="http://schemas.microsoft.com/office/drawing/2014/main" id="{F4E8C7B3-2179-9146-AF9E-4AA1F7759CD2}"/>
              </a:ext>
            </a:extLst>
          </p:cNvPr>
          <p:cNvSpPr txBox="1"/>
          <p:nvPr/>
        </p:nvSpPr>
        <p:spPr>
          <a:xfrm>
            <a:off x="8560774" y="1109247"/>
            <a:ext cx="1186543" cy="377989"/>
          </a:xfrm>
          <a:prstGeom prst="rect">
            <a:avLst/>
          </a:prstGeom>
          <a:noFill/>
        </p:spPr>
        <p:txBody>
          <a:bodyPr wrap="none" rtlCol="0">
            <a:spAutoFit/>
          </a:bodyPr>
          <a:lstStyle/>
          <a:p>
            <a:pPr defTabSz="914400">
              <a:lnSpc>
                <a:spcPct val="110000"/>
              </a:lnSpc>
              <a:spcAft>
                <a:spcPts val="600"/>
              </a:spcAft>
              <a:buClr>
                <a:schemeClr val="bg1"/>
              </a:buClr>
              <a:buSzPct val="75000"/>
            </a:pPr>
            <a:r>
              <a:rPr lang="en-US" b="1" dirty="0">
                <a:solidFill>
                  <a:schemeClr val="tx2"/>
                </a:solidFill>
              </a:rPr>
              <a:t>Cluster 1</a:t>
            </a:r>
            <a:endParaRPr lang="en-US" dirty="0">
              <a:solidFill>
                <a:schemeClr val="tx2"/>
              </a:solidFill>
            </a:endParaRPr>
          </a:p>
        </p:txBody>
      </p:sp>
      <p:sp>
        <p:nvSpPr>
          <p:cNvPr id="97" name="TextBox 96">
            <a:extLst>
              <a:ext uri="{FF2B5EF4-FFF2-40B4-BE49-F238E27FC236}">
                <a16:creationId xmlns:a16="http://schemas.microsoft.com/office/drawing/2014/main" id="{831ABAF0-C4E9-8F4A-8C42-6382C885E34C}"/>
              </a:ext>
            </a:extLst>
          </p:cNvPr>
          <p:cNvSpPr txBox="1"/>
          <p:nvPr/>
        </p:nvSpPr>
        <p:spPr>
          <a:xfrm>
            <a:off x="7603685" y="3692021"/>
            <a:ext cx="1186543" cy="377989"/>
          </a:xfrm>
          <a:prstGeom prst="rect">
            <a:avLst/>
          </a:prstGeom>
          <a:noFill/>
        </p:spPr>
        <p:txBody>
          <a:bodyPr wrap="none" rtlCol="0">
            <a:spAutoFit/>
          </a:bodyPr>
          <a:lstStyle/>
          <a:p>
            <a:pPr defTabSz="914400">
              <a:lnSpc>
                <a:spcPct val="110000"/>
              </a:lnSpc>
              <a:spcAft>
                <a:spcPts val="600"/>
              </a:spcAft>
              <a:buClr>
                <a:schemeClr val="bg1"/>
              </a:buClr>
              <a:buSzPct val="75000"/>
            </a:pPr>
            <a:r>
              <a:rPr lang="en-US" b="1" dirty="0">
                <a:solidFill>
                  <a:schemeClr val="tx2"/>
                </a:solidFill>
              </a:rPr>
              <a:t>Cluster 2</a:t>
            </a:r>
            <a:endParaRPr lang="en-US" dirty="0">
              <a:solidFill>
                <a:schemeClr val="tx2"/>
              </a:solidFill>
            </a:endParaRPr>
          </a:p>
        </p:txBody>
      </p:sp>
      <p:sp>
        <p:nvSpPr>
          <p:cNvPr id="98" name="TextBox 97">
            <a:extLst>
              <a:ext uri="{FF2B5EF4-FFF2-40B4-BE49-F238E27FC236}">
                <a16:creationId xmlns:a16="http://schemas.microsoft.com/office/drawing/2014/main" id="{9128F032-212F-A341-9EBE-09A1DB86436F}"/>
              </a:ext>
            </a:extLst>
          </p:cNvPr>
          <p:cNvSpPr txBox="1"/>
          <p:nvPr/>
        </p:nvSpPr>
        <p:spPr>
          <a:xfrm>
            <a:off x="10732352" y="3251931"/>
            <a:ext cx="1186543" cy="377989"/>
          </a:xfrm>
          <a:prstGeom prst="rect">
            <a:avLst/>
          </a:prstGeom>
          <a:noFill/>
        </p:spPr>
        <p:txBody>
          <a:bodyPr wrap="none" rtlCol="0">
            <a:spAutoFit/>
          </a:bodyPr>
          <a:lstStyle/>
          <a:p>
            <a:pPr defTabSz="914400">
              <a:lnSpc>
                <a:spcPct val="110000"/>
              </a:lnSpc>
              <a:spcAft>
                <a:spcPts val="600"/>
              </a:spcAft>
              <a:buClr>
                <a:schemeClr val="bg1"/>
              </a:buClr>
              <a:buSzPct val="75000"/>
            </a:pPr>
            <a:r>
              <a:rPr lang="en-US" b="1" dirty="0">
                <a:solidFill>
                  <a:schemeClr val="tx2"/>
                </a:solidFill>
              </a:rPr>
              <a:t>Cluster 3</a:t>
            </a:r>
            <a:endParaRPr lang="en-US" dirty="0">
              <a:solidFill>
                <a:schemeClr val="tx2"/>
              </a:solidFill>
            </a:endParaRPr>
          </a:p>
        </p:txBody>
      </p:sp>
      <p:sp>
        <p:nvSpPr>
          <p:cNvPr id="99" name="TextBox 98">
            <a:extLst>
              <a:ext uri="{FF2B5EF4-FFF2-40B4-BE49-F238E27FC236}">
                <a16:creationId xmlns:a16="http://schemas.microsoft.com/office/drawing/2014/main" id="{7077DFC6-8056-ED4C-BCB0-1CB0FC6FEB9E}"/>
              </a:ext>
            </a:extLst>
          </p:cNvPr>
          <p:cNvSpPr txBox="1"/>
          <p:nvPr/>
        </p:nvSpPr>
        <p:spPr>
          <a:xfrm>
            <a:off x="9261772" y="2933571"/>
            <a:ext cx="1420966" cy="369332"/>
          </a:xfrm>
          <a:prstGeom prst="rect">
            <a:avLst/>
          </a:prstGeom>
          <a:noFill/>
        </p:spPr>
        <p:txBody>
          <a:bodyPr wrap="none" rtlCol="0">
            <a:spAutoFit/>
          </a:bodyPr>
          <a:lstStyle/>
          <a:p>
            <a:r>
              <a:rPr lang="en-US" i="1" dirty="0"/>
              <a:t>and more…</a:t>
            </a:r>
          </a:p>
        </p:txBody>
      </p:sp>
      <p:sp>
        <p:nvSpPr>
          <p:cNvPr id="100" name="TextBox 99">
            <a:extLst>
              <a:ext uri="{FF2B5EF4-FFF2-40B4-BE49-F238E27FC236}">
                <a16:creationId xmlns:a16="http://schemas.microsoft.com/office/drawing/2014/main" id="{516D1F8C-5A8F-B24B-B5EA-450D2EC7B6AE}"/>
              </a:ext>
            </a:extLst>
          </p:cNvPr>
          <p:cNvSpPr txBox="1"/>
          <p:nvPr/>
        </p:nvSpPr>
        <p:spPr>
          <a:xfrm>
            <a:off x="10107935" y="4507227"/>
            <a:ext cx="1420966" cy="369332"/>
          </a:xfrm>
          <a:prstGeom prst="rect">
            <a:avLst/>
          </a:prstGeom>
          <a:noFill/>
        </p:spPr>
        <p:txBody>
          <a:bodyPr wrap="none" rtlCol="0">
            <a:spAutoFit/>
          </a:bodyPr>
          <a:lstStyle/>
          <a:p>
            <a:r>
              <a:rPr lang="en-US" i="1" dirty="0"/>
              <a:t>and more…</a:t>
            </a:r>
          </a:p>
        </p:txBody>
      </p:sp>
      <p:sp>
        <p:nvSpPr>
          <p:cNvPr id="101" name="TextBox 100">
            <a:extLst>
              <a:ext uri="{FF2B5EF4-FFF2-40B4-BE49-F238E27FC236}">
                <a16:creationId xmlns:a16="http://schemas.microsoft.com/office/drawing/2014/main" id="{AC7717B4-75BF-8D4B-8C0B-57A5025B4AB8}"/>
              </a:ext>
            </a:extLst>
          </p:cNvPr>
          <p:cNvSpPr txBox="1"/>
          <p:nvPr/>
        </p:nvSpPr>
        <p:spPr>
          <a:xfrm>
            <a:off x="8202424" y="5792437"/>
            <a:ext cx="1420966" cy="369332"/>
          </a:xfrm>
          <a:prstGeom prst="rect">
            <a:avLst/>
          </a:prstGeom>
          <a:noFill/>
        </p:spPr>
        <p:txBody>
          <a:bodyPr wrap="none" rtlCol="0">
            <a:spAutoFit/>
          </a:bodyPr>
          <a:lstStyle/>
          <a:p>
            <a:r>
              <a:rPr lang="en-US" i="1" dirty="0"/>
              <a:t>and more…</a:t>
            </a:r>
          </a:p>
        </p:txBody>
      </p:sp>
    </p:spTree>
    <p:extLst>
      <p:ext uri="{BB962C8B-B14F-4D97-AF65-F5344CB8AC3E}">
        <p14:creationId xmlns:p14="http://schemas.microsoft.com/office/powerpoint/2010/main" val="1712149857"/>
      </p:ext>
    </p:extLst>
  </p:cSld>
  <p:clrMapOvr>
    <a:masterClrMapping/>
  </p:clrMapOvr>
</p:sld>
</file>

<file path=ppt/theme/theme1.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docProps/app.xml><?xml version="1.0" encoding="utf-8"?>
<Properties xmlns="http://schemas.openxmlformats.org/officeDocument/2006/extended-properties" xmlns:vt="http://schemas.openxmlformats.org/officeDocument/2006/docPropsVTypes">
  <Template>Badge</Template>
  <TotalTime>1458</TotalTime>
  <Words>836</Words>
  <Application>Microsoft Macintosh PowerPoint</Application>
  <PresentationFormat>Widescreen</PresentationFormat>
  <Paragraphs>84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Avenir Next LT Pro</vt:lpstr>
      <vt:lpstr>Posterama</vt:lpstr>
      <vt:lpstr>Wingdings</vt:lpstr>
      <vt:lpstr>SineVTI</vt:lpstr>
      <vt:lpstr>IBM DATA SCIENCE CAPSTONE PROJECT </vt:lpstr>
      <vt:lpstr>INTRODUCTION</vt:lpstr>
      <vt:lpstr>METHODOLOGY</vt:lpstr>
      <vt:lpstr>METHODOLOGY</vt:lpstr>
      <vt:lpstr>METHODOLOGY</vt:lpstr>
      <vt:lpstr>RESULTS</vt:lpstr>
      <vt:lpstr>RESULTS</vt:lpstr>
      <vt:lpstr>RESULTS</vt:lpstr>
      <vt:lpstr>RECOMMENDATION</vt:lpstr>
      <vt:lpstr>THANK YOU FOR YOUR PASSION!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 PROJECT </dc:title>
  <dc:creator>M Asyraf M Amin (LMT/GNE)</dc:creator>
  <cp:lastModifiedBy>M Asyraf M Amin (LMT/GNE)</cp:lastModifiedBy>
  <cp:revision>38</cp:revision>
  <dcterms:created xsi:type="dcterms:W3CDTF">2021-03-29T04:50:26Z</dcterms:created>
  <dcterms:modified xsi:type="dcterms:W3CDTF">2021-03-30T05:09:25Z</dcterms:modified>
</cp:coreProperties>
</file>